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6" r:id="rId1"/>
  </p:sldMasterIdLst>
  <p:notesMasterIdLst>
    <p:notesMasterId r:id="rId51"/>
  </p:notesMasterIdLst>
  <p:handoutMasterIdLst>
    <p:handoutMasterId r:id="rId52"/>
  </p:handoutMasterIdLst>
  <p:sldIdLst>
    <p:sldId id="346" r:id="rId2"/>
    <p:sldId id="559" r:id="rId3"/>
    <p:sldId id="593" r:id="rId4"/>
    <p:sldId id="594" r:id="rId5"/>
    <p:sldId id="595" r:id="rId6"/>
    <p:sldId id="596" r:id="rId7"/>
    <p:sldId id="597" r:id="rId8"/>
    <p:sldId id="598" r:id="rId9"/>
    <p:sldId id="599" r:id="rId10"/>
    <p:sldId id="600" r:id="rId11"/>
    <p:sldId id="601" r:id="rId12"/>
    <p:sldId id="592" r:id="rId13"/>
    <p:sldId id="602" r:id="rId14"/>
    <p:sldId id="603" r:id="rId15"/>
    <p:sldId id="604" r:id="rId16"/>
    <p:sldId id="605" r:id="rId17"/>
    <p:sldId id="606" r:id="rId18"/>
    <p:sldId id="607" r:id="rId19"/>
    <p:sldId id="608" r:id="rId20"/>
    <p:sldId id="609" r:id="rId21"/>
    <p:sldId id="610" r:id="rId22"/>
    <p:sldId id="611" r:id="rId23"/>
    <p:sldId id="612" r:id="rId24"/>
    <p:sldId id="613" r:id="rId25"/>
    <p:sldId id="614" r:id="rId26"/>
    <p:sldId id="615" r:id="rId27"/>
    <p:sldId id="616" r:id="rId28"/>
    <p:sldId id="618" r:id="rId29"/>
    <p:sldId id="619" r:id="rId30"/>
    <p:sldId id="622" r:id="rId31"/>
    <p:sldId id="623" r:id="rId32"/>
    <p:sldId id="624" r:id="rId33"/>
    <p:sldId id="620" r:id="rId34"/>
    <p:sldId id="621" r:id="rId35"/>
    <p:sldId id="625" r:id="rId36"/>
    <p:sldId id="626" r:id="rId37"/>
    <p:sldId id="627" r:id="rId38"/>
    <p:sldId id="629" r:id="rId39"/>
    <p:sldId id="628" r:id="rId40"/>
    <p:sldId id="630" r:id="rId41"/>
    <p:sldId id="631" r:id="rId42"/>
    <p:sldId id="633" r:id="rId43"/>
    <p:sldId id="634" r:id="rId44"/>
    <p:sldId id="635" r:id="rId45"/>
    <p:sldId id="637" r:id="rId46"/>
    <p:sldId id="636" r:id="rId47"/>
    <p:sldId id="638" r:id="rId48"/>
    <p:sldId id="639" r:id="rId49"/>
    <p:sldId id="617" r:id="rId5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200" kern="1200">
        <a:solidFill>
          <a:srgbClr val="000000"/>
        </a:solidFill>
        <a:latin typeface="Arial" charset="0"/>
        <a:ea typeface="ヒラギノ角ゴ ProN W3" charset="0"/>
        <a:cs typeface="ヒラギノ角ゴ ProN W3" charset="0"/>
        <a:sym typeface="Arial" charset="0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rgbClr val="000000"/>
        </a:solidFill>
        <a:latin typeface="Arial" charset="0"/>
        <a:ea typeface="ヒラギノ角ゴ ProN W3" charset="0"/>
        <a:cs typeface="ヒラギノ角ゴ ProN W3" charset="0"/>
        <a:sym typeface="Arial" charset="0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rgbClr val="000000"/>
        </a:solidFill>
        <a:latin typeface="Arial" charset="0"/>
        <a:ea typeface="ヒラギノ角ゴ ProN W3" charset="0"/>
        <a:cs typeface="ヒラギノ角ゴ ProN W3" charset="0"/>
        <a:sym typeface="Arial" charset="0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rgbClr val="000000"/>
        </a:solidFill>
        <a:latin typeface="Arial" charset="0"/>
        <a:ea typeface="ヒラギノ角ゴ ProN W3" charset="0"/>
        <a:cs typeface="ヒラギノ角ゴ ProN W3" charset="0"/>
        <a:sym typeface="Arial" charset="0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rgbClr val="000000"/>
        </a:solidFill>
        <a:latin typeface="Arial" charset="0"/>
        <a:ea typeface="ヒラギノ角ゴ ProN W3" charset="0"/>
        <a:cs typeface="ヒラギノ角ゴ ProN W3" charset="0"/>
        <a:sym typeface="Arial" charset="0"/>
      </a:defRPr>
    </a:lvl5pPr>
    <a:lvl6pPr marL="2286000" algn="l" defTabSz="914400" rtl="0" eaLnBrk="1" latinLnBrk="0" hangingPunct="1">
      <a:defRPr sz="1200" kern="1200">
        <a:solidFill>
          <a:srgbClr val="000000"/>
        </a:solidFill>
        <a:latin typeface="Arial" charset="0"/>
        <a:ea typeface="ヒラギノ角ゴ ProN W3" charset="0"/>
        <a:cs typeface="ヒラギノ角ゴ ProN W3" charset="0"/>
        <a:sym typeface="Arial" charset="0"/>
      </a:defRPr>
    </a:lvl6pPr>
    <a:lvl7pPr marL="2743200" algn="l" defTabSz="914400" rtl="0" eaLnBrk="1" latinLnBrk="0" hangingPunct="1">
      <a:defRPr sz="1200" kern="1200">
        <a:solidFill>
          <a:srgbClr val="000000"/>
        </a:solidFill>
        <a:latin typeface="Arial" charset="0"/>
        <a:ea typeface="ヒラギノ角ゴ ProN W3" charset="0"/>
        <a:cs typeface="ヒラギノ角ゴ ProN W3" charset="0"/>
        <a:sym typeface="Arial" charset="0"/>
      </a:defRPr>
    </a:lvl7pPr>
    <a:lvl8pPr marL="3200400" algn="l" defTabSz="914400" rtl="0" eaLnBrk="1" latinLnBrk="0" hangingPunct="1">
      <a:defRPr sz="1200" kern="1200">
        <a:solidFill>
          <a:srgbClr val="000000"/>
        </a:solidFill>
        <a:latin typeface="Arial" charset="0"/>
        <a:ea typeface="ヒラギノ角ゴ ProN W3" charset="0"/>
        <a:cs typeface="ヒラギノ角ゴ ProN W3" charset="0"/>
        <a:sym typeface="Arial" charset="0"/>
      </a:defRPr>
    </a:lvl8pPr>
    <a:lvl9pPr marL="3657600" algn="l" defTabSz="914400" rtl="0" eaLnBrk="1" latinLnBrk="0" hangingPunct="1">
      <a:defRPr sz="1200" kern="1200">
        <a:solidFill>
          <a:srgbClr val="000000"/>
        </a:solidFill>
        <a:latin typeface="Arial" charset="0"/>
        <a:ea typeface="ヒラギノ角ゴ ProN W3" charset="0"/>
        <a:cs typeface="ヒラギノ角ゴ ProN W3" charset="0"/>
        <a:sym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fi Lew" initials="RL" lastIdx="1" clrIdx="0">
    <p:extLst>
      <p:ext uri="{19B8F6BF-5375-455C-9EA6-DF929625EA0E}">
        <p15:presenceInfo xmlns:p15="http://schemas.microsoft.com/office/powerpoint/2012/main" userId="218299075d94207c" providerId="Windows Live"/>
      </p:ext>
    </p:extLst>
  </p:cmAuthor>
  <p:cmAuthor id="2" name="Rafał Lewandków" initials="RL" lastIdx="4" clrIdx="1">
    <p:extLst>
      <p:ext uri="{19B8F6BF-5375-455C-9EA6-DF929625EA0E}">
        <p15:presenceInfo xmlns:p15="http://schemas.microsoft.com/office/powerpoint/2012/main" userId="Rafał Lewandków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0000FF"/>
    <a:srgbClr val="00FFFF"/>
    <a:srgbClr val="FF00FF"/>
    <a:srgbClr val="006600"/>
    <a:srgbClr val="BCE292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yl pośredni 2 — Ak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 pośredni 2 — Ak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yl pośredni 2 — Ak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892" autoAdjust="0"/>
  </p:normalViewPr>
  <p:slideViewPr>
    <p:cSldViewPr>
      <p:cViewPr varScale="1">
        <p:scale>
          <a:sx n="96" d="100"/>
          <a:sy n="96" d="100"/>
        </p:scale>
        <p:origin x="1038" y="5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5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1" d="100"/>
          <a:sy n="61" d="100"/>
        </p:scale>
        <p:origin x="859" y="3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3504E-0C99-2340-A5F6-DD6E1A87C372}" type="datetimeFigureOut">
              <a:rPr lang="pl-PL" smtClean="0"/>
              <a:t>27.09.2025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6285F6-EDF4-6942-8E96-D0A50380D90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750803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C933E-44E9-2D43-91B0-0D2BEEFA7EB9}" type="datetimeFigureOut">
              <a:rPr lang="pl-PL" smtClean="0"/>
              <a:t>27.09.2025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CE77F9-1A7F-B148-A0AA-5828300D10B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393826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68192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222E3-F48D-70C0-67B4-BB762671F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940BE4-85A7-724F-5494-1742E3B0F0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7F29C9-55D7-6D28-2E56-06BD66100B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CD13F-7446-7291-FC34-2BEB9244FC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532975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8D9B1-071E-122A-3CED-F1D5B444E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D013C6-34D4-C624-EEE6-D452C7B0AE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8BDE27-34A1-7E2D-9A16-D962E4D0B5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6C95D-F2CF-061F-7BDF-D001DB4F40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183721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002B5-F60F-FE4B-0498-25A51D27B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5FF11F-8D4F-CDBD-1F49-BBEF8CA87B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86BF18-8609-46E8-D461-24F654F7EF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43E34-1CD4-43B6-5CBE-5E7D7393E0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835744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0475A-E3F2-9A67-1EA7-06305EE10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C70B2D-E810-01F6-CD3B-EB6E1CA0B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0A260B-4E22-BB85-D498-1CF68841F6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AFD36-9BFB-048F-F8B4-0BEDEC0883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961898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A3E7F-87BC-D2CA-8934-D1211DB70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349A45-C786-242A-F15C-4C272330D0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193673-D00B-3C74-C25F-68A85DA2BD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AE485-D100-0028-5C22-91D7448EF2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154227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B1329-1EB0-9DA0-AFA0-934192054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4C77B6-6A82-F6F0-4AD1-C69D1523E3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DD4F59-D6B9-BACC-CE48-7FF7EA3212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C4AA62-C148-E1ED-13A5-91425C2907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937506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F633B-27F8-30B8-771F-384997C7B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F6E5C9-2604-A99A-6967-DD8E305C5E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6934DC-180F-821C-12B7-A33ADA43E5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7B0A1-7875-4823-1780-A075F26D14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641043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C4D94-58C6-A3C6-684A-B54F49E79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C6797D-C96F-47C1-0FF5-49F5E1A0CB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81E650-CDFD-7144-0F38-CE53F7DABF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C3007-0CB6-3DAF-9CA8-2EF163E1D8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26193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3C8B7-FE15-0E4D-D63A-CDDD0898E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CD3D2B-8C30-30A9-02ED-52B114ADAC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764284-3841-9678-B166-90C62A6A7C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DE16B4-C0D3-43A8-A53A-4EDBCED257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053835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70277-B6F3-4FFF-BFD8-F961DC8DF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23B23D-745C-A415-2ABD-9150726AE0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195D5E-2D7E-03C0-1C08-398138CEA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8CB41-893A-7896-CA58-DF482B941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7790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9D06D-933F-7632-47E9-BD164702E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C37BD2-EA30-AD49-405E-463943836F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CC9B14-665C-C1D0-82AB-3788E4D5D5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9A449-FA94-8C8B-4EC5-2A3C0443C7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21257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70190-4A9C-0AF5-9646-AD42415B9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36BC9B-4800-F9AE-6F3D-83E7D046C8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C0B603-EC20-4CA8-0056-A3CECB9EA3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56E74-E42C-B206-9806-8C71B2D858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968025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D73C3-BBAE-E997-7910-55ECC7D64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F5F3D2-98F1-840B-426B-6113B04287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CCE892-67E4-7C90-5C03-16E7ABAB66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493CC-BB46-4113-EE79-DE1E6BBD8E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996962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E710B-9B27-3DB3-3E84-9242D28A0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C0E6DF-CEB3-8A0E-EB1D-93E4C828BC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52208D-4AF4-C41E-D700-F07BFADC5E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6C895-2AAF-E3B6-38A1-B1038E9DD5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860516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2011B-626B-701E-9160-AD2B31B88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A63DC0-3A24-C238-99C7-2BA08F36C5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2E6C4-354A-4CF7-A50C-DD808B590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A433C-31C7-29C2-09B2-1387B475F1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32479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3F36A-C31B-28E5-4A63-D3E48BA05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D258D7-06F9-6079-33E0-F87AEA9820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CD9E4F-7800-4D60-C11A-DF36AFCEB3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7F232-F07F-B0D0-E362-9E35F01EF8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723255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792D4-73E2-9FCC-7738-9633FC6A8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F154D1-3AD9-66CC-8C34-9FE94539E1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76D5B7-5AB2-C1F1-B8EA-8FE3DCBB7F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7FC56-3806-A474-0EB5-F93018A12F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747498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AA902-3543-40D5-FD5E-8C57E7AC0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A9BD96-A56A-FE59-98C8-58A6337BD4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2E32E6-A574-78E4-0ACD-098047D950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F0FA4-0AD5-234C-0592-B26AF33440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780597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7D363-BE2D-9B9B-C6BF-8963754E0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A2E9E6-D5D8-783C-83CF-CBF9423C52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37D5A7-A726-FB69-7E50-336E467BAA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790677-4C3C-D10F-F5A8-F06C19AAFE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27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007186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918BA-0E29-3C18-2824-FD3A57513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BDB43D-F176-4829-9AA9-64AD7FD481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B283F2-79FD-CEE7-3BE7-A7E6FE41D9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BBCBFC-3D1E-B202-C38C-F094F5A092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787477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FB0E9-C40D-5FBF-6401-1EFF978ED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A133BE-A565-B220-103F-71CB186F96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B21BB4-42AF-C2E1-71AA-C98EBBAB2F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582DC-14AB-FF54-99E1-166E783CCA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29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22440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F306E-DAB2-9931-56D4-39B34F0B6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B129EA-62EB-CF8A-CA35-95413B283C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43E492-2B86-42A5-9742-C90E0CAF75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AF208D-3527-A7BF-2FB5-3C858C2788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829155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8B503-365C-3895-9713-D20B79210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1BC6FD-7705-E679-0D8D-0908C6E215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F1DFDC-873B-3DAA-9CC0-BE4C01ABC5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7CAC6-C830-17B5-E784-ED9DB05EE2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30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412516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1F067-6088-074C-78ED-E012B4728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2389DD-DD15-4B42-DD08-9915EEDE95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223490-7B31-BB4B-33E7-A978BA5AA9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B64AA-C2B8-59EF-4A2E-29A837F6A0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31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14066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BF6C9-0FC1-9AAB-2FAD-32B57D033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A25EE5-1C81-6968-F285-41E2E2A12C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9154E0-B0F9-175B-27BE-CC824CF1CC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177EC-98D6-F70E-828A-26485EC050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32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646209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7267E-7837-B1C5-7726-FC32A5A32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2C9CA8-89D1-5300-DD4F-4BF5FB4AE5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560E36-6B49-38B6-F123-5EE0AB7C15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DEB60-D54D-70F4-1B9F-88A70CA360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33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349113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E5FA3-9A5E-8751-940E-DCDFAF598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BB1FE0-F0A9-185D-A685-70E256E828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F70654-4196-E6ED-BC2E-7B582B5F7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474CF-4683-8AE2-5A49-EBDE6073B3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34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507243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6DF5D-6DAC-860C-7522-0DB6B231E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3BEF7A-720A-B24B-9038-A6FB2C11D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79A036-EFD3-77F9-19B2-C7DB5A1EE4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6894B-33A7-8FF7-46A3-20250A38A2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35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20176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B9801-708F-3AE8-3373-27FD54066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C6238B-41F0-B37D-28EA-D3A8F34C67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28C306-377A-B136-F7BC-D457E0D128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FD136-9009-C6D9-1249-A2203164BD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36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541486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67DCD-21E0-21A3-8E32-971C92B33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B02008-E010-016B-DA0D-469FCAAFA8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1EFABE-E4E0-677D-9F56-79EE4FD8D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17018-077C-FFE4-B157-5036BFF363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37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25771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5D075-CDD3-F4CD-42FB-97F55B100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6AB67A-E205-CE98-6304-AD866191F3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8EEF7F-DFCD-51F8-FEF3-F11977CB03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D5EA28-A280-A3FE-0374-84F1DA02C6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38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637793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0505F-3D64-C396-21D0-C30349033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1E3717-9D85-97DC-88CC-F47198B56C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53EFBC-0DB4-85B7-1F74-44F31D2DA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C59D4-3AE5-6C0D-741F-673BB45924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39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92633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35AFB-3E39-954A-41AE-88C52E134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23D90E-D0C4-8806-BEF1-F5B97B1E05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F238C5-6127-6DFE-09E7-43B7DDCA55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D25FE-8656-2F0C-B0FB-CC05F646CA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544813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0505F-3D64-C396-21D0-C30349033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1E3717-9D85-97DC-88CC-F47198B56C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53EFBC-0DB4-85B7-1F74-44F31D2DA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C59D4-3AE5-6C0D-741F-673BB45924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40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097224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26851-4ECA-2681-96A7-30AEB4D64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4F903D-6C9D-E512-5A17-B151351C15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34F157-FB68-7C33-07C9-267F6037C5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77887-4D1D-76A7-E2C6-E1F7064256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41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062736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F177E-F963-0399-DBE6-10768BD4C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D9EF19-EA99-5EFF-6FEE-50CA5BE4C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63349A-2CDC-456E-3139-A4F2E501AD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B402F1-ED9F-149B-A627-9289833D87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42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98833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F177E-F963-0399-DBE6-10768BD4C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D9EF19-EA99-5EFF-6FEE-50CA5BE4C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63349A-2CDC-456E-3139-A4F2E501AD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B402F1-ED9F-149B-A627-9289833D87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43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675017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12E9F-70CF-7FB0-16CA-ED056AB1C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773F1D-A9C0-4BE9-CEE0-A560A4138A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01A2F3-CF60-B3AE-ADDD-65C1A3C5E0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B759B-3C55-06EC-037E-702C8908C6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44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085184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F29BC-0627-3134-0CE2-6E5A79891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2FCD62-631C-9A0B-4773-A3522DB183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21D571-DD47-E30D-3191-C40B3E6C09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423014-EA5F-EBC8-7EB5-7F88ACB4ED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45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491591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ACAD7-5489-84C8-65C8-7CB260E0B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266DE9-D758-88F1-DE58-A8980A2C24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067433-0810-E726-0671-E6729CD6E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59DA7-248B-404A-0177-9C21A74113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46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233182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8EC2B-FDFF-33F2-1182-45BF36303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73F643-3796-5A8A-406F-2D5251D2B1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4AA6B9-EE4A-0F12-768D-5C7A712589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E162C-DBC0-DE19-6166-A322FF8620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47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458312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BA073-ED5A-6758-3106-981B9C005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D866B0-D0FC-B474-2955-827A7E32C1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0EBACE-C0E3-C93F-4D4C-BD9106E720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BED30-37D0-358C-BEFB-C13668D5D4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48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106255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FA7BD-68B4-5E0D-5601-9B8F2CF14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F2607E-6ED4-8DE0-BAB6-41B9A1846F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7E2504-B143-D584-2979-6E8D613D41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50542-82CD-0D33-B287-0E807CD658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49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47997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48C1E-E521-9D81-7261-288388968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A741A9-CD83-CA5A-F57E-F616617E82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A1BD09-EFCC-CC2D-7D30-68F159815D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B1C1C-2DB1-9428-5292-9C02D92D69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11536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76450-B634-3D3F-72D2-D7B97C101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C3800A-09DB-5B27-11DA-51DE825919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4A8527-0BD8-41C8-6E3F-95A39C22DF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41AAEC-70E6-E166-4D80-FAF769C8E5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53889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395AA-D7B9-687F-CB3A-6BEE860D1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D88CEE-21AD-8BE9-6754-91F2119A05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CE0964-42BA-32C7-95B0-0909F304AB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408438-B3CC-74E0-0022-CEAB262F45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34135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41FBB-174B-23C0-7B52-B68BE14FE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DD42C2-8D75-7A41-B232-BD59EF0646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8D9B79-530D-4BA2-44F5-F1EEB42B0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D07543-6446-6D22-C17D-AF1FBFA8E3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65031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0828F-03EB-33D2-B6F0-24F1C8EE5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F2B487-0DEC-AA47-A560-5B66274C2B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336A1B-D6EC-8D38-B0FB-AB478494D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l-PL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F1121-CEFE-C571-B151-D34F0EB8BE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E77F9-1A7F-B148-A0AA-5828300D10BC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53921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7B01-0C30-B241-B19F-621BE4770608}" type="datetimeFigureOut">
              <a:rPr lang="pl-PL" smtClean="0"/>
              <a:t>27.09.2025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3FEF5-976C-4EA3-84A7-FBC3543521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97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ekst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7B01-0C30-B241-B19F-621BE4770608}" type="datetimeFigureOut">
              <a:rPr lang="pl-PL" smtClean="0"/>
              <a:t>27.09.2025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4C5AF-A148-4762-92DF-376362746BF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36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ekst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7B01-0C30-B241-B19F-621BE4770608}" type="datetimeFigureOut">
              <a:rPr lang="pl-PL" smtClean="0"/>
              <a:t>27.09.2025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DEFBB-CA7F-4380-AF49-7EC026DA26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695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7B01-0C30-B241-B19F-621BE4770608}" type="datetimeFigureOut">
              <a:rPr lang="pl-PL" smtClean="0"/>
              <a:t>27.09.2025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B2623-FECC-458E-8887-8971830FA0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404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7B01-0C30-B241-B19F-621BE4770608}" type="datetimeFigureOut">
              <a:rPr lang="pl-PL" smtClean="0"/>
              <a:t>27.09.2025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C418-961B-4A97-8A49-C7EB1AA505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1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7B01-0C30-B241-B19F-621BE4770608}" type="datetimeFigureOut">
              <a:rPr lang="pl-PL" smtClean="0"/>
              <a:t>27.09.2025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CE437-C745-4797-8E12-AE887F9C67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269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7B01-0C30-B241-B19F-621BE4770608}" type="datetimeFigureOut">
              <a:rPr lang="pl-PL" smtClean="0"/>
              <a:t>27.09.2025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D58DE-157A-47FB-B6FE-2BF3DBE089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14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7B01-0C30-B241-B19F-621BE4770608}" type="datetimeFigureOut">
              <a:rPr lang="pl-PL" smtClean="0"/>
              <a:t>27.09.2025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53702-A4CE-4E37-AD1A-55778605B1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13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7B01-0C30-B241-B19F-621BE4770608}" type="datetimeFigureOut">
              <a:rPr lang="pl-PL" smtClean="0"/>
              <a:t>27.09.2025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E45C1-B7A3-4D83-AEC0-13697CCD1D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2454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7B01-0C30-B241-B19F-621BE4770608}" type="datetimeFigureOut">
              <a:rPr lang="pl-PL" smtClean="0"/>
              <a:t>27.09.2025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51C0-3663-4EFE-8A6A-10BE31BDC9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85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Przeciągnij obraz na symbol zastępczy lub kliknij ikonę, aby go dodać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7B01-0C30-B241-B19F-621BE4770608}" type="datetimeFigureOut">
              <a:rPr lang="pl-PL" smtClean="0"/>
              <a:t>27.09.2025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FEB7E-1F88-4AE7-AA89-93BE3C1A9C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19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17B01-0C30-B241-B19F-621BE4770608}" type="datetimeFigureOut">
              <a:rPr lang="pl-PL" smtClean="0"/>
              <a:t>27.09.2025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E45C1-B7A3-4D83-AEC0-13697CCD1D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097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896" y="260648"/>
            <a:ext cx="4752274" cy="39889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9512" y="1628800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b="1" dirty="0">
                <a:solidFill>
                  <a:schemeClr val="bg1"/>
                </a:solidFill>
              </a:rPr>
              <a:t>PROGRAMOWANIE URZĄDZEŃ</a:t>
            </a:r>
          </a:p>
          <a:p>
            <a:pPr algn="ctr"/>
            <a:r>
              <a:rPr lang="pl-PL" sz="3200" b="1" dirty="0">
                <a:solidFill>
                  <a:schemeClr val="bg1"/>
                </a:solidFill>
              </a:rPr>
              <a:t>MOBILNYCH 2</a:t>
            </a: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B3CC2FAF-D489-4F42-90E1-D634E6FA5CAF}"/>
              </a:ext>
            </a:extLst>
          </p:cNvPr>
          <p:cNvSpPr txBox="1"/>
          <p:nvPr/>
        </p:nvSpPr>
        <p:spPr>
          <a:xfrm>
            <a:off x="179512" y="3861048"/>
            <a:ext cx="842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>
                <a:solidFill>
                  <a:schemeClr val="bg1"/>
                </a:solidFill>
              </a:rPr>
              <a:t>WYKŁAD 10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A5201681-6767-4194-BF52-C2BE7C096DA3}"/>
              </a:ext>
            </a:extLst>
          </p:cNvPr>
          <p:cNvSpPr txBox="1"/>
          <p:nvPr/>
        </p:nvSpPr>
        <p:spPr>
          <a:xfrm>
            <a:off x="3131840" y="4437112"/>
            <a:ext cx="5904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800" dirty="0">
                <a:solidFill>
                  <a:schemeClr val="bg1"/>
                </a:solidFill>
              </a:rPr>
              <a:t>Praca z zewnętrznymi źródłami danych: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800" dirty="0">
                <a:solidFill>
                  <a:schemeClr val="bg1"/>
                </a:solidFill>
              </a:rPr>
              <a:t>Retrfit2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800" dirty="0">
                <a:solidFill>
                  <a:schemeClr val="bg1"/>
                </a:solidFill>
              </a:rPr>
              <a:t>Operacje Asynchroniczne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800" dirty="0">
                <a:solidFill>
                  <a:schemeClr val="bg1"/>
                </a:solidFill>
              </a:rPr>
              <a:t>Integracja z MVVM</a:t>
            </a:r>
          </a:p>
        </p:txBody>
      </p:sp>
    </p:spTree>
    <p:extLst>
      <p:ext uri="{BB962C8B-B14F-4D97-AF65-F5344CB8AC3E}">
        <p14:creationId xmlns:p14="http://schemas.microsoft.com/office/powerpoint/2010/main" val="3098348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0E5707-B106-6ACA-731A-18B701C6B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AF6FC9-3C79-94D6-9A3F-2353A9289D2A}"/>
              </a:ext>
            </a:extLst>
          </p:cNvPr>
          <p:cNvSpPr/>
          <p:nvPr/>
        </p:nvSpPr>
        <p:spPr>
          <a:xfrm>
            <a:off x="1979712" y="188640"/>
            <a:ext cx="66967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Serializacja</a:t>
            </a:r>
            <a:r>
              <a:rPr lang="pl-PL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pl-PL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Deserializacja</a:t>
            </a:r>
            <a:endParaRPr lang="pl-PL" sz="2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44AEFE6B-94B4-97A5-798C-2CA9197E4303}"/>
              </a:ext>
            </a:extLst>
          </p:cNvPr>
          <p:cNvSpPr txBox="1"/>
          <p:nvPr/>
        </p:nvSpPr>
        <p:spPr>
          <a:xfrm>
            <a:off x="1223120" y="1196752"/>
            <a:ext cx="7920880" cy="4315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 err="1"/>
              <a:t>Gson</a:t>
            </a:r>
            <a:r>
              <a:rPr lang="pl-PL" sz="1400" b="1" dirty="0"/>
              <a:t> Converter (</a:t>
            </a:r>
            <a:r>
              <a:rPr lang="pl-PL" sz="1400" b="1" dirty="0" err="1"/>
              <a:t>converter-gson</a:t>
            </a:r>
            <a:r>
              <a:rPr lang="pl-PL" sz="1400" b="1" dirty="0"/>
              <a:t>): </a:t>
            </a:r>
            <a:r>
              <a:rPr lang="pl-PL" sz="1400" dirty="0"/>
              <a:t>Konwertuje dane w formacie </a:t>
            </a:r>
            <a:r>
              <a:rPr lang="pl-PL" sz="1400" dirty="0">
                <a:latin typeface="Verbatim"/>
              </a:rPr>
              <a:t>JSON</a:t>
            </a:r>
            <a:r>
              <a:rPr lang="pl-PL" sz="1400" dirty="0"/>
              <a:t> na obiekty Kotlina/Javy (i z powrotem) przy użyciu biblioteki </a:t>
            </a:r>
            <a:r>
              <a:rPr lang="pl-PL" sz="1400" dirty="0" err="1">
                <a:latin typeface="Verbatim"/>
              </a:rPr>
              <a:t>Gson</a:t>
            </a:r>
            <a:r>
              <a:rPr lang="pl-PL" sz="1400" dirty="0"/>
              <a:t> od </a:t>
            </a:r>
            <a:r>
              <a:rPr lang="pl-PL" sz="1400" dirty="0">
                <a:latin typeface="Verbatim"/>
              </a:rPr>
              <a:t>Google</a:t>
            </a:r>
            <a:r>
              <a:rPr lang="pl-PL" sz="1400" dirty="0"/>
              <a:t>.</a:t>
            </a:r>
          </a:p>
          <a:p>
            <a:pPr marL="171450" indent="-1714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 err="1"/>
              <a:t>Moshi</a:t>
            </a:r>
            <a:r>
              <a:rPr lang="pl-PL" sz="1400" b="1" dirty="0"/>
              <a:t> Converter (</a:t>
            </a:r>
            <a:r>
              <a:rPr lang="pl-PL" sz="1400" b="1" dirty="0" err="1"/>
              <a:t>converter-moshi</a:t>
            </a:r>
            <a:r>
              <a:rPr lang="pl-PL" sz="1400" b="1" dirty="0"/>
              <a:t>): </a:t>
            </a:r>
            <a:r>
              <a:rPr lang="pl-PL" sz="1400" dirty="0"/>
              <a:t>Konwertuje dane </a:t>
            </a:r>
            <a:r>
              <a:rPr lang="pl-PL" sz="1400" dirty="0">
                <a:latin typeface="Verbatim"/>
              </a:rPr>
              <a:t>JSON</a:t>
            </a:r>
            <a:r>
              <a:rPr lang="pl-PL" sz="1400" dirty="0"/>
              <a:t> za pomocą zoptymalizowanej dla Kotlina biblioteki </a:t>
            </a:r>
            <a:r>
              <a:rPr lang="pl-PL" sz="1400" dirty="0" err="1">
                <a:latin typeface="Verbatim"/>
              </a:rPr>
              <a:t>Moshi</a:t>
            </a:r>
            <a:r>
              <a:rPr lang="pl-PL" sz="1400" dirty="0"/>
              <a:t> od </a:t>
            </a:r>
            <a:r>
              <a:rPr lang="pl-PL" sz="1400" dirty="0" err="1">
                <a:latin typeface="Verbatim"/>
              </a:rPr>
              <a:t>Square</a:t>
            </a:r>
            <a:r>
              <a:rPr lang="pl-PL" sz="1400" dirty="0"/>
              <a:t>, znanej z wydajności i bezpieczeństwa.</a:t>
            </a:r>
          </a:p>
          <a:p>
            <a:pPr marL="171450" indent="-1714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/>
              <a:t>Jackson Converter (</a:t>
            </a:r>
            <a:r>
              <a:rPr lang="pl-PL" sz="1400" b="1" dirty="0" err="1"/>
              <a:t>converter-jackson</a:t>
            </a:r>
            <a:r>
              <a:rPr lang="pl-PL" sz="1400" b="1" dirty="0"/>
              <a:t>): </a:t>
            </a:r>
            <a:r>
              <a:rPr lang="pl-PL" sz="1400" dirty="0"/>
              <a:t>Konwertuje dane </a:t>
            </a:r>
            <a:r>
              <a:rPr lang="pl-PL" sz="1400" dirty="0">
                <a:latin typeface="Verbatim"/>
              </a:rPr>
              <a:t>JSON</a:t>
            </a:r>
            <a:r>
              <a:rPr lang="pl-PL" sz="1400" dirty="0"/>
              <a:t> przy użyciu biblioteki </a:t>
            </a:r>
            <a:r>
              <a:rPr lang="pl-PL" sz="1400" dirty="0">
                <a:latin typeface="Verbatim"/>
              </a:rPr>
              <a:t>Jackson</a:t>
            </a:r>
            <a:r>
              <a:rPr lang="pl-PL" sz="1400" dirty="0"/>
              <a:t>.</a:t>
            </a:r>
          </a:p>
          <a:p>
            <a:pPr marL="171450" indent="-1714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 err="1"/>
              <a:t>Scalars</a:t>
            </a:r>
            <a:r>
              <a:rPr lang="pl-PL" sz="1400" b="1" dirty="0"/>
              <a:t> Converter (</a:t>
            </a:r>
            <a:r>
              <a:rPr lang="pl-PL" sz="1400" b="1" dirty="0" err="1"/>
              <a:t>converter-scalars</a:t>
            </a:r>
            <a:r>
              <a:rPr lang="pl-PL" sz="1400" b="1" dirty="0"/>
              <a:t>): </a:t>
            </a:r>
            <a:r>
              <a:rPr lang="pl-PL" sz="1400" dirty="0"/>
              <a:t>Umożliwia traktowanie odpowiedzi serwera jako prostych typów prymitywnych, takich jak </a:t>
            </a:r>
            <a:r>
              <a:rPr lang="pl-PL" sz="1400" dirty="0">
                <a:latin typeface="Verbatim"/>
              </a:rPr>
              <a:t>String</a:t>
            </a:r>
            <a:r>
              <a:rPr lang="pl-PL" sz="1400" dirty="0"/>
              <a:t>, </a:t>
            </a:r>
            <a:r>
              <a:rPr lang="pl-PL" sz="1400" dirty="0" err="1">
                <a:latin typeface="Verbatim"/>
              </a:rPr>
              <a:t>Int</a:t>
            </a:r>
            <a:r>
              <a:rPr lang="pl-PL" sz="1400" dirty="0"/>
              <a:t> czy </a:t>
            </a:r>
            <a:r>
              <a:rPr lang="pl-PL" sz="1400" dirty="0" err="1">
                <a:latin typeface="Verbatim"/>
              </a:rPr>
              <a:t>Boolean</a:t>
            </a:r>
            <a:r>
              <a:rPr lang="pl-PL" sz="1400" dirty="0"/>
              <a:t>, bez konieczności tworzenia dedykowanej klasy modelu.</a:t>
            </a:r>
          </a:p>
          <a:p>
            <a:pPr marL="171450" indent="-1714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/>
              <a:t>Simple XML Converter (</a:t>
            </a:r>
            <a:r>
              <a:rPr lang="pl-PL" sz="1400" b="1" dirty="0" err="1"/>
              <a:t>converter-simplexml</a:t>
            </a:r>
            <a:r>
              <a:rPr lang="pl-PL" sz="1400" b="1" dirty="0"/>
              <a:t>): </a:t>
            </a:r>
            <a:r>
              <a:rPr lang="pl-PL" sz="1400" dirty="0"/>
              <a:t>Konwertuje dane w formacie XML na obiekty Kotlina/Javy za pomocą biblioteki Simple XML.</a:t>
            </a:r>
          </a:p>
          <a:p>
            <a:pPr marL="171450" indent="-1714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 err="1"/>
              <a:t>Protobuf</a:t>
            </a:r>
            <a:r>
              <a:rPr lang="pl-PL" sz="1400" b="1" dirty="0"/>
              <a:t> Converter (</a:t>
            </a:r>
            <a:r>
              <a:rPr lang="pl-PL" sz="1400" b="1" dirty="0" err="1"/>
              <a:t>converter-protobuf</a:t>
            </a:r>
            <a:r>
              <a:rPr lang="pl-PL" sz="1400" b="1" dirty="0"/>
              <a:t>): </a:t>
            </a:r>
            <a:r>
              <a:rPr lang="pl-PL" sz="1400" dirty="0"/>
              <a:t>Obsługuje </a:t>
            </a:r>
            <a:r>
              <a:rPr lang="pl-PL" sz="1400" dirty="0" err="1"/>
              <a:t>Protocol</a:t>
            </a:r>
            <a:r>
              <a:rPr lang="pl-PL" sz="1400" dirty="0"/>
              <a:t> </a:t>
            </a:r>
            <a:r>
              <a:rPr lang="pl-PL" sz="1400" dirty="0" err="1"/>
              <a:t>Buffers</a:t>
            </a:r>
            <a:r>
              <a:rPr lang="pl-PL" sz="1400" dirty="0"/>
              <a:t>, czyli wydajny, binarny format </a:t>
            </a:r>
            <a:r>
              <a:rPr lang="pl-PL" sz="1400" dirty="0" err="1"/>
              <a:t>serializacji</a:t>
            </a:r>
            <a:r>
              <a:rPr lang="pl-PL" sz="1400" dirty="0"/>
              <a:t> danych od Google, często używany w komunikacji </a:t>
            </a:r>
            <a:r>
              <a:rPr lang="pl-PL" sz="1400" dirty="0" err="1"/>
              <a:t>gRPC</a:t>
            </a:r>
            <a:r>
              <a:rPr lang="pl-PL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0039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BE1184-8DD0-EDD6-6C66-E62EA84C0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E477BB-5BB5-5B12-892E-3B51F7B2A4F5}"/>
              </a:ext>
            </a:extLst>
          </p:cNvPr>
          <p:cNvSpPr/>
          <p:nvPr/>
        </p:nvSpPr>
        <p:spPr>
          <a:xfrm>
            <a:off x="1979712" y="188640"/>
            <a:ext cx="66967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Retrofit</a:t>
            </a:r>
            <a:endParaRPr lang="pl-PL" sz="2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bandicam 2025-09-22 22-25-17-696">
            <a:hlinkClick r:id="" action="ppaction://media"/>
            <a:extLst>
              <a:ext uri="{FF2B5EF4-FFF2-40B4-BE49-F238E27FC236}">
                <a16:creationId xmlns:a16="http://schemas.microsoft.com/office/drawing/2014/main" id="{239B7530-5A49-AE9B-69E7-5127D3D050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63888" y="1124744"/>
            <a:ext cx="2443505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54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47F887-BE49-189E-3906-ED2840BA4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5C3C8F-E47D-1AFE-037D-20849F6DAE3F}"/>
              </a:ext>
            </a:extLst>
          </p:cNvPr>
          <p:cNvSpPr/>
          <p:nvPr/>
        </p:nvSpPr>
        <p:spPr>
          <a:xfrm>
            <a:off x="1979712" y="188640"/>
            <a:ext cx="66967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Retrofit</a:t>
            </a:r>
            <a:endParaRPr lang="pl-PL" sz="2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17D5997-E3E3-EA32-E61C-745791ADF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1510952"/>
            <a:ext cx="6672269" cy="2376264"/>
          </a:xfrm>
          <a:prstGeom prst="rect">
            <a:avLst/>
          </a:prstGeom>
        </p:spPr>
      </p:pic>
      <p:cxnSp>
        <p:nvCxnSpPr>
          <p:cNvPr id="6" name="Łącznik prosty ze strzałką 5">
            <a:extLst>
              <a:ext uri="{FF2B5EF4-FFF2-40B4-BE49-F238E27FC236}">
                <a16:creationId xmlns:a16="http://schemas.microsoft.com/office/drawing/2014/main" id="{A41D3E19-D0EA-875B-A310-DE705809A843}"/>
              </a:ext>
            </a:extLst>
          </p:cNvPr>
          <p:cNvCxnSpPr>
            <a:cxnSpLocks/>
          </p:cNvCxnSpPr>
          <p:nvPr/>
        </p:nvCxnSpPr>
        <p:spPr>
          <a:xfrm flipH="1" flipV="1">
            <a:off x="5076056" y="2636912"/>
            <a:ext cx="648072" cy="1647844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Prostokąt: zaokrąglone rogi 6">
            <a:extLst>
              <a:ext uri="{FF2B5EF4-FFF2-40B4-BE49-F238E27FC236}">
                <a16:creationId xmlns:a16="http://schemas.microsoft.com/office/drawing/2014/main" id="{E9E865D1-841E-0578-6545-E29E28FE5FD8}"/>
              </a:ext>
            </a:extLst>
          </p:cNvPr>
          <p:cNvSpPr/>
          <p:nvPr/>
        </p:nvSpPr>
        <p:spPr>
          <a:xfrm>
            <a:off x="2555776" y="4284756"/>
            <a:ext cx="5976665" cy="1070257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AB12B66F-87F4-5825-39C7-8DA3B592955C}"/>
              </a:ext>
            </a:extLst>
          </p:cNvPr>
          <p:cNvSpPr txBox="1"/>
          <p:nvPr/>
        </p:nvSpPr>
        <p:spPr>
          <a:xfrm>
            <a:off x="2555776" y="4342830"/>
            <a:ext cx="59766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Każda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aplikacja na Androida, która chce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połączyć się z </a:t>
            </a:r>
            <a:r>
              <a:rPr lang="pl-PL" sz="1400" b="1" dirty="0" err="1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internetem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musi mieć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jawnie zadeklarowane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uprawnienie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INTERNET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 swoim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manifeście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Bez tego system operacyjny ze względów bezpieczeństwa zablokuje wszystkie próby wykonania zapytań sieciowych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143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EB11E4-74EA-6EFF-CF27-8E29C32BA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E97F9B-F0B3-B4F8-6793-7500C27DD389}"/>
              </a:ext>
            </a:extLst>
          </p:cNvPr>
          <p:cNvSpPr/>
          <p:nvPr/>
        </p:nvSpPr>
        <p:spPr>
          <a:xfrm>
            <a:off x="1979712" y="188640"/>
            <a:ext cx="66967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Retrofit</a:t>
            </a:r>
            <a:endParaRPr lang="pl-PL" sz="2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2420A71-D5C6-9758-D5E7-4F306960CF2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A0A76"/>
              </a:clrFrom>
              <a:clrTo>
                <a:srgbClr val="0A0A76">
                  <a:alpha val="0"/>
                </a:srgbClr>
              </a:clrTo>
            </a:clrChange>
            <a:duotone>
              <a:prstClr val="black"/>
              <a:schemeClr val="bg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8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18463" y="2485744"/>
            <a:ext cx="2574119" cy="1886511"/>
          </a:xfrm>
          <a:prstGeom prst="rect">
            <a:avLst/>
          </a:prstGeom>
          <a:noFill/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4170E703-8325-7AB1-0270-AE3964E8F1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3648" y="2492896"/>
            <a:ext cx="3024337" cy="2016224"/>
          </a:xfrm>
          <a:prstGeom prst="rect">
            <a:avLst/>
          </a:prstGeom>
        </p:spPr>
      </p:pic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94EE6CA-3E96-2056-D67D-855FD94B185E}"/>
              </a:ext>
            </a:extLst>
          </p:cNvPr>
          <p:cNvCxnSpPr/>
          <p:nvPr/>
        </p:nvCxnSpPr>
        <p:spPr>
          <a:xfrm>
            <a:off x="3419872" y="2996952"/>
            <a:ext cx="2880320" cy="288032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F9BC1DA4-1227-3872-98AD-ADBE5FC85C67}"/>
              </a:ext>
            </a:extLst>
          </p:cNvPr>
          <p:cNvCxnSpPr>
            <a:cxnSpLocks/>
          </p:cNvCxnSpPr>
          <p:nvPr/>
        </p:nvCxnSpPr>
        <p:spPr>
          <a:xfrm flipV="1">
            <a:off x="3887924" y="3068960"/>
            <a:ext cx="2412268" cy="288032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06C6B4FB-6F67-221B-2AA1-FE80E02D4E64}"/>
              </a:ext>
            </a:extLst>
          </p:cNvPr>
          <p:cNvCxnSpPr>
            <a:cxnSpLocks/>
          </p:cNvCxnSpPr>
          <p:nvPr/>
        </p:nvCxnSpPr>
        <p:spPr>
          <a:xfrm flipV="1">
            <a:off x="4211960" y="3573017"/>
            <a:ext cx="2088232" cy="144015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AF34F4E5-6F2F-C099-D650-087404405518}"/>
              </a:ext>
            </a:extLst>
          </p:cNvPr>
          <p:cNvCxnSpPr>
            <a:cxnSpLocks/>
          </p:cNvCxnSpPr>
          <p:nvPr/>
        </p:nvCxnSpPr>
        <p:spPr>
          <a:xfrm flipV="1">
            <a:off x="4047371" y="3810618"/>
            <a:ext cx="2252821" cy="23045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661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11C6AA-3EE1-ED8B-1187-4AB9F8892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E033CF-9FD2-504E-0B07-B30E47858D62}"/>
              </a:ext>
            </a:extLst>
          </p:cNvPr>
          <p:cNvSpPr/>
          <p:nvPr/>
        </p:nvSpPr>
        <p:spPr>
          <a:xfrm>
            <a:off x="1979712" y="188640"/>
            <a:ext cx="66967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Retrofit</a:t>
            </a:r>
            <a:endParaRPr lang="pl-PL" sz="2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5BD6217-9975-9C34-9B4E-DE9D676C2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171" y="1601613"/>
            <a:ext cx="6392829" cy="4305375"/>
          </a:xfrm>
          <a:prstGeom prst="rect">
            <a:avLst/>
          </a:prstGeom>
        </p:spPr>
      </p:pic>
      <p:cxnSp>
        <p:nvCxnSpPr>
          <p:cNvPr id="3" name="Łącznik prosty ze strzałką 2">
            <a:extLst>
              <a:ext uri="{FF2B5EF4-FFF2-40B4-BE49-F238E27FC236}">
                <a16:creationId xmlns:a16="http://schemas.microsoft.com/office/drawing/2014/main" id="{BF6CB194-37A1-7BB8-C468-7C6C502EA4EC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211960" y="1515857"/>
            <a:ext cx="1656184" cy="85756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Prostokąt: zaokrąglone rogi 3">
            <a:extLst>
              <a:ext uri="{FF2B5EF4-FFF2-40B4-BE49-F238E27FC236}">
                <a16:creationId xmlns:a16="http://schemas.microsoft.com/office/drawing/2014/main" id="{FDA397C7-6B2A-1AA0-7648-C6F7B44EC103}"/>
              </a:ext>
            </a:extLst>
          </p:cNvPr>
          <p:cNvSpPr/>
          <p:nvPr/>
        </p:nvSpPr>
        <p:spPr>
          <a:xfrm>
            <a:off x="5868144" y="980728"/>
            <a:ext cx="3067773" cy="1070257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342812F3-17A2-EAFE-627F-13B341C34E80}"/>
              </a:ext>
            </a:extLst>
          </p:cNvPr>
          <p:cNvSpPr txBox="1"/>
          <p:nvPr/>
        </p:nvSpPr>
        <p:spPr>
          <a:xfrm>
            <a:off x="5947585" y="980728"/>
            <a:ext cx="29163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 interfejsie definiujemy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zestaw operacji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które można wykonać na API. Nie zawiera żadnej logiki, a jedynie opisuje, co jest możliwe.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440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8A6C16-6B32-446F-D710-F5B187B32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DF69AA-2A8C-B22D-A0EC-077D3AD1ECFC}"/>
              </a:ext>
            </a:extLst>
          </p:cNvPr>
          <p:cNvSpPr/>
          <p:nvPr/>
        </p:nvSpPr>
        <p:spPr>
          <a:xfrm>
            <a:off x="1979712" y="188640"/>
            <a:ext cx="66967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Retrofit</a:t>
            </a:r>
            <a:endParaRPr lang="pl-PL" sz="2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889D126-AECE-1A17-710E-7E07E80ED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171" y="1601613"/>
            <a:ext cx="6392829" cy="4305375"/>
          </a:xfrm>
          <a:prstGeom prst="rect">
            <a:avLst/>
          </a:prstGeom>
        </p:spPr>
      </p:pic>
      <p:cxnSp>
        <p:nvCxnSpPr>
          <p:cNvPr id="3" name="Łącznik prosty ze strzałką 2">
            <a:extLst>
              <a:ext uri="{FF2B5EF4-FFF2-40B4-BE49-F238E27FC236}">
                <a16:creationId xmlns:a16="http://schemas.microsoft.com/office/drawing/2014/main" id="{8ACDA740-CB0F-2FF8-AD14-50534D610A6C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211960" y="1515857"/>
            <a:ext cx="1656184" cy="85756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Prostokąt: zaokrąglone rogi 3">
            <a:extLst>
              <a:ext uri="{FF2B5EF4-FFF2-40B4-BE49-F238E27FC236}">
                <a16:creationId xmlns:a16="http://schemas.microsoft.com/office/drawing/2014/main" id="{FF226EBA-524F-D6AA-6922-380FA8AA0FA4}"/>
              </a:ext>
            </a:extLst>
          </p:cNvPr>
          <p:cNvSpPr/>
          <p:nvPr/>
        </p:nvSpPr>
        <p:spPr>
          <a:xfrm>
            <a:off x="5868144" y="980728"/>
            <a:ext cx="3067773" cy="1070257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A1CD2EE7-FA04-61BA-8F88-C201C3ECA5CD}"/>
              </a:ext>
            </a:extLst>
          </p:cNvPr>
          <p:cNvSpPr txBox="1"/>
          <p:nvPr/>
        </p:nvSpPr>
        <p:spPr>
          <a:xfrm>
            <a:off x="5947585" y="980728"/>
            <a:ext cx="29163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 interfejsie definiujemy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zestaw operacji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które można wykonać na API. Nie zawiera żadnej logiki, a jedynie opisuje, co jest możliwe.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sp>
        <p:nvSpPr>
          <p:cNvPr id="9" name="Prostokąt: zaokrąglone rogi 8">
            <a:extLst>
              <a:ext uri="{FF2B5EF4-FFF2-40B4-BE49-F238E27FC236}">
                <a16:creationId xmlns:a16="http://schemas.microsoft.com/office/drawing/2014/main" id="{D190476E-1220-69EC-317C-08F68590789A}"/>
              </a:ext>
            </a:extLst>
          </p:cNvPr>
          <p:cNvSpPr/>
          <p:nvPr/>
        </p:nvSpPr>
        <p:spPr>
          <a:xfrm>
            <a:off x="9564" y="1114655"/>
            <a:ext cx="2771799" cy="2083220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F7B8EA83-6928-B90A-FE1B-F9717A1B3C43}"/>
              </a:ext>
            </a:extLst>
          </p:cNvPr>
          <p:cNvSpPr txBox="1"/>
          <p:nvPr/>
        </p:nvSpPr>
        <p:spPr>
          <a:xfrm>
            <a:off x="24660" y="1134302"/>
            <a:ext cx="27718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adnotacja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Retrofit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informująca o wykonaniu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HTTP GET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W nawiasie podajemy </a:t>
            </a:r>
            <a:r>
              <a:rPr lang="pl-PL" sz="1400" b="1" dirty="0" err="1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endpoint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czyli ścieżkę do zasobu, który chcemy pobrać. Pełny adres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URL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będzie połączeniem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baseUrl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 tej ścieżki (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https://jsonplaceholder.typicode.com/posts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11" name="Łącznik prosty ze strzałką 10">
            <a:extLst>
              <a:ext uri="{FF2B5EF4-FFF2-40B4-BE49-F238E27FC236}">
                <a16:creationId xmlns:a16="http://schemas.microsoft.com/office/drawing/2014/main" id="{BF97308C-3D1E-80FE-9432-76F11E4CE890}"/>
              </a:ext>
            </a:extLst>
          </p:cNvPr>
          <p:cNvCxnSpPr>
            <a:cxnSpLocks/>
          </p:cNvCxnSpPr>
          <p:nvPr/>
        </p:nvCxnSpPr>
        <p:spPr>
          <a:xfrm>
            <a:off x="2781363" y="2132856"/>
            <a:ext cx="380671" cy="0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6480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40E3F4-442D-5367-8CC1-ADFC0F8E4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D16351-68D8-4AE7-6DAB-64A7BFFA3CA4}"/>
              </a:ext>
            </a:extLst>
          </p:cNvPr>
          <p:cNvSpPr/>
          <p:nvPr/>
        </p:nvSpPr>
        <p:spPr>
          <a:xfrm>
            <a:off x="1979712" y="188640"/>
            <a:ext cx="66967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Retrofit</a:t>
            </a:r>
            <a:endParaRPr lang="pl-PL" sz="2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E26E9F0-7DE0-C145-BB57-11F5A87D2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171" y="1601613"/>
            <a:ext cx="6392829" cy="4305375"/>
          </a:xfrm>
          <a:prstGeom prst="rect">
            <a:avLst/>
          </a:prstGeom>
        </p:spPr>
      </p:pic>
      <p:cxnSp>
        <p:nvCxnSpPr>
          <p:cNvPr id="3" name="Łącznik prosty ze strzałką 2">
            <a:extLst>
              <a:ext uri="{FF2B5EF4-FFF2-40B4-BE49-F238E27FC236}">
                <a16:creationId xmlns:a16="http://schemas.microsoft.com/office/drawing/2014/main" id="{82CCF66C-3B24-4754-8985-514B66C3EC7A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211960" y="1515857"/>
            <a:ext cx="1656184" cy="85756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Prostokąt: zaokrąglone rogi 3">
            <a:extLst>
              <a:ext uri="{FF2B5EF4-FFF2-40B4-BE49-F238E27FC236}">
                <a16:creationId xmlns:a16="http://schemas.microsoft.com/office/drawing/2014/main" id="{0828C3A2-B8BC-FA1F-A19E-826E388DC08A}"/>
              </a:ext>
            </a:extLst>
          </p:cNvPr>
          <p:cNvSpPr/>
          <p:nvPr/>
        </p:nvSpPr>
        <p:spPr>
          <a:xfrm>
            <a:off x="5868144" y="980728"/>
            <a:ext cx="3067773" cy="1070257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108D6298-7996-8D17-2482-07AFE9A39D72}"/>
              </a:ext>
            </a:extLst>
          </p:cNvPr>
          <p:cNvSpPr txBox="1"/>
          <p:nvPr/>
        </p:nvSpPr>
        <p:spPr>
          <a:xfrm>
            <a:off x="5947585" y="980728"/>
            <a:ext cx="29163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 interfejsie definiujemy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zestaw operacji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które można wykonać na API. Nie zawiera żadnej logiki, a jedynie opisuje, co jest możliwe.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sp>
        <p:nvSpPr>
          <p:cNvPr id="9" name="Prostokąt: zaokrąglone rogi 8">
            <a:extLst>
              <a:ext uri="{FF2B5EF4-FFF2-40B4-BE49-F238E27FC236}">
                <a16:creationId xmlns:a16="http://schemas.microsoft.com/office/drawing/2014/main" id="{070CADC0-5620-5B1B-9349-0492ECDB01A9}"/>
              </a:ext>
            </a:extLst>
          </p:cNvPr>
          <p:cNvSpPr/>
          <p:nvPr/>
        </p:nvSpPr>
        <p:spPr>
          <a:xfrm>
            <a:off x="9564" y="1114655"/>
            <a:ext cx="2771799" cy="2083220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0E46D8A2-CBBD-5C85-169D-B319E5675052}"/>
              </a:ext>
            </a:extLst>
          </p:cNvPr>
          <p:cNvSpPr txBox="1"/>
          <p:nvPr/>
        </p:nvSpPr>
        <p:spPr>
          <a:xfrm>
            <a:off x="24660" y="1134302"/>
            <a:ext cx="27718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adnotacja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Retrofit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informująca o wykonaniu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HTTP GET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W nawiasie podajemy </a:t>
            </a:r>
            <a:r>
              <a:rPr lang="pl-PL" sz="1400" b="1" dirty="0" err="1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endpoint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czyli ścieżkę do zasobu, który chcemy pobrać. Pełny adres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URL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będzie połączeniem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baseUrl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 tej ścieżki (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https://jsonplaceholder.typicode.com/posts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11" name="Łącznik prosty ze strzałką 10">
            <a:extLst>
              <a:ext uri="{FF2B5EF4-FFF2-40B4-BE49-F238E27FC236}">
                <a16:creationId xmlns:a16="http://schemas.microsoft.com/office/drawing/2014/main" id="{50051D13-983D-78B6-CF9C-8C5A014C8744}"/>
              </a:ext>
            </a:extLst>
          </p:cNvPr>
          <p:cNvCxnSpPr>
            <a:cxnSpLocks/>
          </p:cNvCxnSpPr>
          <p:nvPr/>
        </p:nvCxnSpPr>
        <p:spPr>
          <a:xfrm>
            <a:off x="2781363" y="2132856"/>
            <a:ext cx="380671" cy="0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y ze strzałką 14">
            <a:extLst>
              <a:ext uri="{FF2B5EF4-FFF2-40B4-BE49-F238E27FC236}">
                <a16:creationId xmlns:a16="http://schemas.microsoft.com/office/drawing/2014/main" id="{DAFB0731-1717-ACC2-BF88-5AAC89D04163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4716016" y="2555720"/>
            <a:ext cx="1589681" cy="284573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Prostokąt: zaokrąglone rogi 15">
            <a:extLst>
              <a:ext uri="{FF2B5EF4-FFF2-40B4-BE49-F238E27FC236}">
                <a16:creationId xmlns:a16="http://schemas.microsoft.com/office/drawing/2014/main" id="{C82E175C-9EBA-286C-6969-D2875AE90558}"/>
              </a:ext>
            </a:extLst>
          </p:cNvPr>
          <p:cNvSpPr/>
          <p:nvPr/>
        </p:nvSpPr>
        <p:spPr>
          <a:xfrm>
            <a:off x="6305697" y="2305164"/>
            <a:ext cx="2805747" cy="1070257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6117A4FC-8AC1-2442-1633-3126018E23E1}"/>
              </a:ext>
            </a:extLst>
          </p:cNvPr>
          <p:cNvSpPr txBox="1"/>
          <p:nvPr/>
        </p:nvSpPr>
        <p:spPr>
          <a:xfrm>
            <a:off x="6372202" y="2305164"/>
            <a:ext cx="26672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Funkcja pobierająca dane z API. Konkretna implementacja zostanie automatycznie dostarczona przez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Retrofit</a:t>
            </a:r>
            <a:endParaRPr lang="pl-PL" sz="1400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90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B95D38-534A-2340-D181-AB18D8E76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E3E6C7-A874-4D9D-BB51-03034E296751}"/>
              </a:ext>
            </a:extLst>
          </p:cNvPr>
          <p:cNvSpPr/>
          <p:nvPr/>
        </p:nvSpPr>
        <p:spPr>
          <a:xfrm>
            <a:off x="1979712" y="188640"/>
            <a:ext cx="66967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Retrofit</a:t>
            </a:r>
            <a:endParaRPr lang="pl-PL" sz="2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4285F58-60DC-3737-FC17-2A0E1EAE2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171" y="1601613"/>
            <a:ext cx="6392829" cy="4305375"/>
          </a:xfrm>
          <a:prstGeom prst="rect">
            <a:avLst/>
          </a:prstGeom>
        </p:spPr>
      </p:pic>
      <p:cxnSp>
        <p:nvCxnSpPr>
          <p:cNvPr id="3" name="Łącznik prosty ze strzałką 2">
            <a:extLst>
              <a:ext uri="{FF2B5EF4-FFF2-40B4-BE49-F238E27FC236}">
                <a16:creationId xmlns:a16="http://schemas.microsoft.com/office/drawing/2014/main" id="{37C9396E-F75B-EE7A-96BF-4494DE35579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211960" y="1515857"/>
            <a:ext cx="1656184" cy="85756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Prostokąt: zaokrąglone rogi 3">
            <a:extLst>
              <a:ext uri="{FF2B5EF4-FFF2-40B4-BE49-F238E27FC236}">
                <a16:creationId xmlns:a16="http://schemas.microsoft.com/office/drawing/2014/main" id="{E51C5F7E-BEA6-A2A8-369D-6E549D98F4EB}"/>
              </a:ext>
            </a:extLst>
          </p:cNvPr>
          <p:cNvSpPr/>
          <p:nvPr/>
        </p:nvSpPr>
        <p:spPr>
          <a:xfrm>
            <a:off x="5868144" y="980728"/>
            <a:ext cx="3067773" cy="1070257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0D7F98DF-3E77-C3C5-B20F-4C90812DA6E7}"/>
              </a:ext>
            </a:extLst>
          </p:cNvPr>
          <p:cNvSpPr txBox="1"/>
          <p:nvPr/>
        </p:nvSpPr>
        <p:spPr>
          <a:xfrm>
            <a:off x="5947585" y="980728"/>
            <a:ext cx="29163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 interfejsie definiujemy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zestaw operacji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które można wykonać na API. Nie zawiera żadnej logiki, a jedynie opisuje, co jest możliwe.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sp>
        <p:nvSpPr>
          <p:cNvPr id="9" name="Prostokąt: zaokrąglone rogi 8">
            <a:extLst>
              <a:ext uri="{FF2B5EF4-FFF2-40B4-BE49-F238E27FC236}">
                <a16:creationId xmlns:a16="http://schemas.microsoft.com/office/drawing/2014/main" id="{DE789B82-F198-AE11-D582-2208C050A81D}"/>
              </a:ext>
            </a:extLst>
          </p:cNvPr>
          <p:cNvSpPr/>
          <p:nvPr/>
        </p:nvSpPr>
        <p:spPr>
          <a:xfrm>
            <a:off x="9564" y="1114655"/>
            <a:ext cx="2771799" cy="2083220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131280CB-BADF-9E67-904D-DF90DF163CCF}"/>
              </a:ext>
            </a:extLst>
          </p:cNvPr>
          <p:cNvSpPr txBox="1"/>
          <p:nvPr/>
        </p:nvSpPr>
        <p:spPr>
          <a:xfrm>
            <a:off x="24660" y="1134302"/>
            <a:ext cx="27718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adnotacja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Retrofit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informująca o wykonaniu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HTTP GET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W nawiasie podajemy </a:t>
            </a:r>
            <a:r>
              <a:rPr lang="pl-PL" sz="1400" b="1" dirty="0" err="1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endpoint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czyli ścieżkę do zasobu, który chcemy pobrać. Pełny adres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URL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będzie połączeniem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baseUrl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 tej ścieżki (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https://jsonplaceholder.typicode.com/posts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11" name="Łącznik prosty ze strzałką 10">
            <a:extLst>
              <a:ext uri="{FF2B5EF4-FFF2-40B4-BE49-F238E27FC236}">
                <a16:creationId xmlns:a16="http://schemas.microsoft.com/office/drawing/2014/main" id="{10E15DEF-92C6-903B-B38F-801566E490B6}"/>
              </a:ext>
            </a:extLst>
          </p:cNvPr>
          <p:cNvCxnSpPr>
            <a:cxnSpLocks/>
          </p:cNvCxnSpPr>
          <p:nvPr/>
        </p:nvCxnSpPr>
        <p:spPr>
          <a:xfrm>
            <a:off x="2781363" y="2132856"/>
            <a:ext cx="380671" cy="0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y ze strzałką 14">
            <a:extLst>
              <a:ext uri="{FF2B5EF4-FFF2-40B4-BE49-F238E27FC236}">
                <a16:creationId xmlns:a16="http://schemas.microsoft.com/office/drawing/2014/main" id="{522EBACF-0B83-F4A3-4DED-63E38D93A61A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4716016" y="2555720"/>
            <a:ext cx="1589681" cy="284573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Prostokąt: zaokrąglone rogi 15">
            <a:extLst>
              <a:ext uri="{FF2B5EF4-FFF2-40B4-BE49-F238E27FC236}">
                <a16:creationId xmlns:a16="http://schemas.microsoft.com/office/drawing/2014/main" id="{27D76AA7-CA23-7175-0003-5BB36511D728}"/>
              </a:ext>
            </a:extLst>
          </p:cNvPr>
          <p:cNvSpPr/>
          <p:nvPr/>
        </p:nvSpPr>
        <p:spPr>
          <a:xfrm>
            <a:off x="6305697" y="2305164"/>
            <a:ext cx="2805747" cy="1070257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E26BBADA-8A5A-D1A7-DAB7-908AEB73B06F}"/>
              </a:ext>
            </a:extLst>
          </p:cNvPr>
          <p:cNvSpPr txBox="1"/>
          <p:nvPr/>
        </p:nvSpPr>
        <p:spPr>
          <a:xfrm>
            <a:off x="6372202" y="2305164"/>
            <a:ext cx="26672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Funkcja pobierająca dane z API. Konkretna implementacja zostanie automatycznie dostarczona przez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Retrofit</a:t>
            </a:r>
            <a:endParaRPr lang="pl-PL" sz="1400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20" name="Łącznik prosty ze strzałką 19">
            <a:extLst>
              <a:ext uri="{FF2B5EF4-FFF2-40B4-BE49-F238E27FC236}">
                <a16:creationId xmlns:a16="http://schemas.microsoft.com/office/drawing/2014/main" id="{1E6AE1B6-B16F-88E8-9D56-9696C012BA79}"/>
              </a:ext>
            </a:extLst>
          </p:cNvPr>
          <p:cNvCxnSpPr>
            <a:cxnSpLocks/>
          </p:cNvCxnSpPr>
          <p:nvPr/>
        </p:nvCxnSpPr>
        <p:spPr>
          <a:xfrm flipV="1">
            <a:off x="2843808" y="3660125"/>
            <a:ext cx="288032" cy="200923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Prostokąt: zaokrąglone rogi 20">
            <a:extLst>
              <a:ext uri="{FF2B5EF4-FFF2-40B4-BE49-F238E27FC236}">
                <a16:creationId xmlns:a16="http://schemas.microsoft.com/office/drawing/2014/main" id="{2ADDEE4F-4A68-4CC7-4ED2-31F77B6C8F06}"/>
              </a:ext>
            </a:extLst>
          </p:cNvPr>
          <p:cNvSpPr/>
          <p:nvPr/>
        </p:nvSpPr>
        <p:spPr>
          <a:xfrm>
            <a:off x="27515" y="3499312"/>
            <a:ext cx="2771799" cy="736268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9A336499-AA5A-BA6E-A699-68451693BDBD}"/>
              </a:ext>
            </a:extLst>
          </p:cNvPr>
          <p:cNvSpPr txBox="1"/>
          <p:nvPr/>
        </p:nvSpPr>
        <p:spPr>
          <a:xfrm>
            <a:off x="38131" y="3611982"/>
            <a:ext cx="27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Definiuje bazowy, stały adres URL serwera API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751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AF31D6-2514-36B7-B3F2-1024B625A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499E52-F048-A9E8-BD0F-B0FFCBFBB0A8}"/>
              </a:ext>
            </a:extLst>
          </p:cNvPr>
          <p:cNvSpPr/>
          <p:nvPr/>
        </p:nvSpPr>
        <p:spPr>
          <a:xfrm>
            <a:off x="1979712" y="188640"/>
            <a:ext cx="66967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Retrofit</a:t>
            </a:r>
            <a:endParaRPr lang="pl-PL" sz="2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5458E44-569B-B9B9-582B-1AACD72D2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171" y="1601613"/>
            <a:ext cx="6392829" cy="4305375"/>
          </a:xfrm>
          <a:prstGeom prst="rect">
            <a:avLst/>
          </a:prstGeom>
        </p:spPr>
      </p:pic>
      <p:cxnSp>
        <p:nvCxnSpPr>
          <p:cNvPr id="3" name="Łącznik prosty ze strzałką 2">
            <a:extLst>
              <a:ext uri="{FF2B5EF4-FFF2-40B4-BE49-F238E27FC236}">
                <a16:creationId xmlns:a16="http://schemas.microsoft.com/office/drawing/2014/main" id="{080DB9F8-021E-3DC8-8B5D-C27051F56D99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211960" y="1515857"/>
            <a:ext cx="1656184" cy="85756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Prostokąt: zaokrąglone rogi 3">
            <a:extLst>
              <a:ext uri="{FF2B5EF4-FFF2-40B4-BE49-F238E27FC236}">
                <a16:creationId xmlns:a16="http://schemas.microsoft.com/office/drawing/2014/main" id="{149EDA5D-05EF-585A-F6BE-5B22D5257A3F}"/>
              </a:ext>
            </a:extLst>
          </p:cNvPr>
          <p:cNvSpPr/>
          <p:nvPr/>
        </p:nvSpPr>
        <p:spPr>
          <a:xfrm>
            <a:off x="5868144" y="980728"/>
            <a:ext cx="3067773" cy="1070257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1CE7DFB9-5EC0-6552-588D-F30C36DBAC13}"/>
              </a:ext>
            </a:extLst>
          </p:cNvPr>
          <p:cNvSpPr txBox="1"/>
          <p:nvPr/>
        </p:nvSpPr>
        <p:spPr>
          <a:xfrm>
            <a:off x="5947585" y="980728"/>
            <a:ext cx="29163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 interfejsie definiujemy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zestaw operacji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które można wykonać na API. Nie zawiera żadnej logiki, a jedynie opisuje, co jest możliwe.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sp>
        <p:nvSpPr>
          <p:cNvPr id="9" name="Prostokąt: zaokrąglone rogi 8">
            <a:extLst>
              <a:ext uri="{FF2B5EF4-FFF2-40B4-BE49-F238E27FC236}">
                <a16:creationId xmlns:a16="http://schemas.microsoft.com/office/drawing/2014/main" id="{1C54A52D-74BB-5CD6-E4D1-A4EA83678A65}"/>
              </a:ext>
            </a:extLst>
          </p:cNvPr>
          <p:cNvSpPr/>
          <p:nvPr/>
        </p:nvSpPr>
        <p:spPr>
          <a:xfrm>
            <a:off x="9564" y="1114655"/>
            <a:ext cx="2771799" cy="2083220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7E0D55D8-9154-DDCD-A48C-EC9CAD8EC259}"/>
              </a:ext>
            </a:extLst>
          </p:cNvPr>
          <p:cNvSpPr txBox="1"/>
          <p:nvPr/>
        </p:nvSpPr>
        <p:spPr>
          <a:xfrm>
            <a:off x="24660" y="1134302"/>
            <a:ext cx="27718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adnotacja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Retrofit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informująca o wykonaniu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HTTP GET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W nawiasie podajemy </a:t>
            </a:r>
            <a:r>
              <a:rPr lang="pl-PL" sz="1400" b="1" dirty="0" err="1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endpoint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czyli ścieżkę do zasobu, który chcemy pobrać. Pełny adres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URL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będzie połączeniem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baseUrl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 tej ścieżki (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https://jsonplaceholder.typicode.com/posts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11" name="Łącznik prosty ze strzałką 10">
            <a:extLst>
              <a:ext uri="{FF2B5EF4-FFF2-40B4-BE49-F238E27FC236}">
                <a16:creationId xmlns:a16="http://schemas.microsoft.com/office/drawing/2014/main" id="{1FE57585-D736-BE43-0E47-EF3BE97A5CB2}"/>
              </a:ext>
            </a:extLst>
          </p:cNvPr>
          <p:cNvCxnSpPr>
            <a:cxnSpLocks/>
          </p:cNvCxnSpPr>
          <p:nvPr/>
        </p:nvCxnSpPr>
        <p:spPr>
          <a:xfrm>
            <a:off x="2781363" y="2132856"/>
            <a:ext cx="380671" cy="0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y ze strzałką 14">
            <a:extLst>
              <a:ext uri="{FF2B5EF4-FFF2-40B4-BE49-F238E27FC236}">
                <a16:creationId xmlns:a16="http://schemas.microsoft.com/office/drawing/2014/main" id="{B864BEDD-E6CF-C00D-B35B-15EB2840DA47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4716016" y="2555720"/>
            <a:ext cx="1589681" cy="284573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Prostokąt: zaokrąglone rogi 15">
            <a:extLst>
              <a:ext uri="{FF2B5EF4-FFF2-40B4-BE49-F238E27FC236}">
                <a16:creationId xmlns:a16="http://schemas.microsoft.com/office/drawing/2014/main" id="{1DD1C6DB-037D-BF39-70DA-AABC2859E516}"/>
              </a:ext>
            </a:extLst>
          </p:cNvPr>
          <p:cNvSpPr/>
          <p:nvPr/>
        </p:nvSpPr>
        <p:spPr>
          <a:xfrm>
            <a:off x="6305697" y="2305164"/>
            <a:ext cx="2805747" cy="1070257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46A77DD2-B081-768D-D684-F6F26B1BE4B0}"/>
              </a:ext>
            </a:extLst>
          </p:cNvPr>
          <p:cNvSpPr txBox="1"/>
          <p:nvPr/>
        </p:nvSpPr>
        <p:spPr>
          <a:xfrm>
            <a:off x="6372202" y="2305164"/>
            <a:ext cx="26672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Funkcja pobierająca dane z API. Konkretna implementacja zostanie automatycznie dostarczona przez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Retrofit</a:t>
            </a:r>
            <a:endParaRPr lang="pl-PL" sz="1400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20" name="Łącznik prosty ze strzałką 19">
            <a:extLst>
              <a:ext uri="{FF2B5EF4-FFF2-40B4-BE49-F238E27FC236}">
                <a16:creationId xmlns:a16="http://schemas.microsoft.com/office/drawing/2014/main" id="{C0D168FF-EAD6-6BD8-8B0B-849F49401184}"/>
              </a:ext>
            </a:extLst>
          </p:cNvPr>
          <p:cNvCxnSpPr>
            <a:cxnSpLocks/>
          </p:cNvCxnSpPr>
          <p:nvPr/>
        </p:nvCxnSpPr>
        <p:spPr>
          <a:xfrm flipV="1">
            <a:off x="2843808" y="3660125"/>
            <a:ext cx="288032" cy="200923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Prostokąt: zaokrąglone rogi 20">
            <a:extLst>
              <a:ext uri="{FF2B5EF4-FFF2-40B4-BE49-F238E27FC236}">
                <a16:creationId xmlns:a16="http://schemas.microsoft.com/office/drawing/2014/main" id="{B164A1A2-4F32-746B-5AE5-DF27F412D596}"/>
              </a:ext>
            </a:extLst>
          </p:cNvPr>
          <p:cNvSpPr/>
          <p:nvPr/>
        </p:nvSpPr>
        <p:spPr>
          <a:xfrm>
            <a:off x="27515" y="3499312"/>
            <a:ext cx="2771799" cy="736268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1BF96894-3EB1-A871-DB87-1F073F829ECC}"/>
              </a:ext>
            </a:extLst>
          </p:cNvPr>
          <p:cNvSpPr txBox="1"/>
          <p:nvPr/>
        </p:nvSpPr>
        <p:spPr>
          <a:xfrm>
            <a:off x="38131" y="3611982"/>
            <a:ext cx="27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Definiuje bazowy, stały adres URL serwera API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23" name="Łącznik prosty ze strzałką 22">
            <a:extLst>
              <a:ext uri="{FF2B5EF4-FFF2-40B4-BE49-F238E27FC236}">
                <a16:creationId xmlns:a16="http://schemas.microsoft.com/office/drawing/2014/main" id="{E018D891-39EA-B93E-4A7F-9732833775F6}"/>
              </a:ext>
            </a:extLst>
          </p:cNvPr>
          <p:cNvCxnSpPr>
            <a:cxnSpLocks/>
          </p:cNvCxnSpPr>
          <p:nvPr/>
        </p:nvCxnSpPr>
        <p:spPr>
          <a:xfrm flipV="1">
            <a:off x="2519264" y="4342566"/>
            <a:ext cx="972616" cy="376288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Prostokąt: zaokrąglone rogi 23">
            <a:extLst>
              <a:ext uri="{FF2B5EF4-FFF2-40B4-BE49-F238E27FC236}">
                <a16:creationId xmlns:a16="http://schemas.microsoft.com/office/drawing/2014/main" id="{B557A5E7-8125-C056-D652-3D8D21F3EFFA}"/>
              </a:ext>
            </a:extLst>
          </p:cNvPr>
          <p:cNvSpPr/>
          <p:nvPr/>
        </p:nvSpPr>
        <p:spPr>
          <a:xfrm>
            <a:off x="611560" y="4516963"/>
            <a:ext cx="1907705" cy="403782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5" name="pole tekstowe 24">
            <a:extLst>
              <a:ext uri="{FF2B5EF4-FFF2-40B4-BE49-F238E27FC236}">
                <a16:creationId xmlns:a16="http://schemas.microsoft.com/office/drawing/2014/main" id="{A4590051-CE53-68B7-2D48-ABF473C2C1F5}"/>
              </a:ext>
            </a:extLst>
          </p:cNvPr>
          <p:cNvSpPr txBox="1"/>
          <p:nvPr/>
        </p:nvSpPr>
        <p:spPr>
          <a:xfrm>
            <a:off x="611560" y="4533515"/>
            <a:ext cx="2771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Wzorzec Budowniczy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27" name="Łącznik prosty ze strzałką 26">
            <a:extLst>
              <a:ext uri="{FF2B5EF4-FFF2-40B4-BE49-F238E27FC236}">
                <a16:creationId xmlns:a16="http://schemas.microsoft.com/office/drawing/2014/main" id="{6DB2D26F-94A3-9D90-3B8C-7FBBC975050D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2519265" y="4718854"/>
            <a:ext cx="1332655" cy="366330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Łącznik prosty ze strzałką 34">
            <a:extLst>
              <a:ext uri="{FF2B5EF4-FFF2-40B4-BE49-F238E27FC236}">
                <a16:creationId xmlns:a16="http://schemas.microsoft.com/office/drawing/2014/main" id="{4B55EE4C-B947-D635-B81A-2AC6D7D89CB9}"/>
              </a:ext>
            </a:extLst>
          </p:cNvPr>
          <p:cNvCxnSpPr>
            <a:cxnSpLocks/>
          </p:cNvCxnSpPr>
          <p:nvPr/>
        </p:nvCxnSpPr>
        <p:spPr>
          <a:xfrm flipH="1">
            <a:off x="5453599" y="4144341"/>
            <a:ext cx="672688" cy="350048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Prostokąt: zaokrąglone rogi 35">
            <a:extLst>
              <a:ext uri="{FF2B5EF4-FFF2-40B4-BE49-F238E27FC236}">
                <a16:creationId xmlns:a16="http://schemas.microsoft.com/office/drawing/2014/main" id="{841DCE0E-E4E7-95BE-755E-02E3FFBDC2A5}"/>
              </a:ext>
            </a:extLst>
          </p:cNvPr>
          <p:cNvSpPr/>
          <p:nvPr/>
        </p:nvSpPr>
        <p:spPr>
          <a:xfrm>
            <a:off x="6164116" y="3934502"/>
            <a:ext cx="2584348" cy="403782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E6942AE6-2CD8-B499-F5F6-9AC1DAEFCAEB}"/>
              </a:ext>
            </a:extLst>
          </p:cNvPr>
          <p:cNvSpPr txBox="1"/>
          <p:nvPr/>
        </p:nvSpPr>
        <p:spPr>
          <a:xfrm>
            <a:off x="6164117" y="3996306"/>
            <a:ext cx="2771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Ustawia główny adres serwera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529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B38542-D737-B3DF-18EC-6E3771806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66F87C0-6D11-2975-0B1C-0420D9EBCB83}"/>
              </a:ext>
            </a:extLst>
          </p:cNvPr>
          <p:cNvSpPr/>
          <p:nvPr/>
        </p:nvSpPr>
        <p:spPr>
          <a:xfrm>
            <a:off x="1979712" y="188640"/>
            <a:ext cx="66967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Retrofit</a:t>
            </a:r>
            <a:endParaRPr lang="pl-PL" sz="2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0920DD7-DCAB-501C-13E7-4E4D42589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171" y="1601613"/>
            <a:ext cx="6392829" cy="4305375"/>
          </a:xfrm>
          <a:prstGeom prst="rect">
            <a:avLst/>
          </a:prstGeom>
        </p:spPr>
      </p:pic>
      <p:cxnSp>
        <p:nvCxnSpPr>
          <p:cNvPr id="3" name="Łącznik prosty ze strzałką 2">
            <a:extLst>
              <a:ext uri="{FF2B5EF4-FFF2-40B4-BE49-F238E27FC236}">
                <a16:creationId xmlns:a16="http://schemas.microsoft.com/office/drawing/2014/main" id="{A797BCC5-9783-74E0-AEC0-0BD928DC04D1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211960" y="1515857"/>
            <a:ext cx="1656184" cy="85756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Prostokąt: zaokrąglone rogi 3">
            <a:extLst>
              <a:ext uri="{FF2B5EF4-FFF2-40B4-BE49-F238E27FC236}">
                <a16:creationId xmlns:a16="http://schemas.microsoft.com/office/drawing/2014/main" id="{2C178594-3C2B-C78D-6C3F-E6EC88A0267E}"/>
              </a:ext>
            </a:extLst>
          </p:cNvPr>
          <p:cNvSpPr/>
          <p:nvPr/>
        </p:nvSpPr>
        <p:spPr>
          <a:xfrm>
            <a:off x="5868144" y="980728"/>
            <a:ext cx="3067773" cy="1070257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7FE1C774-C0C8-7357-CE63-BE6E901D813E}"/>
              </a:ext>
            </a:extLst>
          </p:cNvPr>
          <p:cNvSpPr txBox="1"/>
          <p:nvPr/>
        </p:nvSpPr>
        <p:spPr>
          <a:xfrm>
            <a:off x="5947585" y="980728"/>
            <a:ext cx="29163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 interfejsie definiujemy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zestaw operacji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które można wykonać na API. Nie zawiera żadnej logiki, a jedynie opisuje, co jest możliwe.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sp>
        <p:nvSpPr>
          <p:cNvPr id="9" name="Prostokąt: zaokrąglone rogi 8">
            <a:extLst>
              <a:ext uri="{FF2B5EF4-FFF2-40B4-BE49-F238E27FC236}">
                <a16:creationId xmlns:a16="http://schemas.microsoft.com/office/drawing/2014/main" id="{81BAF5E6-DF07-08EB-208E-2EBE82843C48}"/>
              </a:ext>
            </a:extLst>
          </p:cNvPr>
          <p:cNvSpPr/>
          <p:nvPr/>
        </p:nvSpPr>
        <p:spPr>
          <a:xfrm>
            <a:off x="9564" y="1114655"/>
            <a:ext cx="2771799" cy="2083220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48283578-E75C-0641-EEA0-28262D1A9407}"/>
              </a:ext>
            </a:extLst>
          </p:cNvPr>
          <p:cNvSpPr txBox="1"/>
          <p:nvPr/>
        </p:nvSpPr>
        <p:spPr>
          <a:xfrm>
            <a:off x="24660" y="1134302"/>
            <a:ext cx="27718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adnotacja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Retrofit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informująca o wykonaniu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HTTP GET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W nawiasie podajemy </a:t>
            </a:r>
            <a:r>
              <a:rPr lang="pl-PL" sz="1400" b="1" dirty="0" err="1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endpoint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czyli ścieżkę do zasobu, który chcemy pobrać. Pełny adres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URL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będzie połączeniem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baseUrl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 tej ścieżki (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https://jsonplaceholder.typicode.com/posts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11" name="Łącznik prosty ze strzałką 10">
            <a:extLst>
              <a:ext uri="{FF2B5EF4-FFF2-40B4-BE49-F238E27FC236}">
                <a16:creationId xmlns:a16="http://schemas.microsoft.com/office/drawing/2014/main" id="{D9DC1F79-A95C-4374-8D61-A47DD4B6DBF4}"/>
              </a:ext>
            </a:extLst>
          </p:cNvPr>
          <p:cNvCxnSpPr>
            <a:cxnSpLocks/>
          </p:cNvCxnSpPr>
          <p:nvPr/>
        </p:nvCxnSpPr>
        <p:spPr>
          <a:xfrm>
            <a:off x="2781363" y="2132856"/>
            <a:ext cx="380671" cy="0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y ze strzałką 14">
            <a:extLst>
              <a:ext uri="{FF2B5EF4-FFF2-40B4-BE49-F238E27FC236}">
                <a16:creationId xmlns:a16="http://schemas.microsoft.com/office/drawing/2014/main" id="{6592A9E1-CF2B-573D-16F4-28C951F8660C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4716016" y="2555720"/>
            <a:ext cx="1589681" cy="284573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Prostokąt: zaokrąglone rogi 15">
            <a:extLst>
              <a:ext uri="{FF2B5EF4-FFF2-40B4-BE49-F238E27FC236}">
                <a16:creationId xmlns:a16="http://schemas.microsoft.com/office/drawing/2014/main" id="{9BD67028-BE9F-8437-3382-30F9226CDBC2}"/>
              </a:ext>
            </a:extLst>
          </p:cNvPr>
          <p:cNvSpPr/>
          <p:nvPr/>
        </p:nvSpPr>
        <p:spPr>
          <a:xfrm>
            <a:off x="6305697" y="2305164"/>
            <a:ext cx="2805747" cy="1070257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FB8FD42C-535F-95BD-3242-EEEFC2CC25D5}"/>
              </a:ext>
            </a:extLst>
          </p:cNvPr>
          <p:cNvSpPr txBox="1"/>
          <p:nvPr/>
        </p:nvSpPr>
        <p:spPr>
          <a:xfrm>
            <a:off x="6372202" y="2305164"/>
            <a:ext cx="26672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Funkcja pobierająca dane z API. Konkretna implementacja zostanie automatycznie dostarczona przez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Retrofit</a:t>
            </a:r>
            <a:endParaRPr lang="pl-PL" sz="1400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20" name="Łącznik prosty ze strzałką 19">
            <a:extLst>
              <a:ext uri="{FF2B5EF4-FFF2-40B4-BE49-F238E27FC236}">
                <a16:creationId xmlns:a16="http://schemas.microsoft.com/office/drawing/2014/main" id="{9DE6D9CC-DEA3-E963-1B14-3FBB487BC3CB}"/>
              </a:ext>
            </a:extLst>
          </p:cNvPr>
          <p:cNvCxnSpPr>
            <a:cxnSpLocks/>
          </p:cNvCxnSpPr>
          <p:nvPr/>
        </p:nvCxnSpPr>
        <p:spPr>
          <a:xfrm flipV="1">
            <a:off x="2843808" y="3660125"/>
            <a:ext cx="288032" cy="200923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Prostokąt: zaokrąglone rogi 20">
            <a:extLst>
              <a:ext uri="{FF2B5EF4-FFF2-40B4-BE49-F238E27FC236}">
                <a16:creationId xmlns:a16="http://schemas.microsoft.com/office/drawing/2014/main" id="{F6239A7F-03F4-104A-5BE7-3FD4280A065B}"/>
              </a:ext>
            </a:extLst>
          </p:cNvPr>
          <p:cNvSpPr/>
          <p:nvPr/>
        </p:nvSpPr>
        <p:spPr>
          <a:xfrm>
            <a:off x="27515" y="3499312"/>
            <a:ext cx="2771799" cy="736268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D11386CC-4D94-C069-4A8C-64A3C56D1D3D}"/>
              </a:ext>
            </a:extLst>
          </p:cNvPr>
          <p:cNvSpPr txBox="1"/>
          <p:nvPr/>
        </p:nvSpPr>
        <p:spPr>
          <a:xfrm>
            <a:off x="38131" y="3611982"/>
            <a:ext cx="27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Definiuje bazowy, stały adres URL serwera API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23" name="Łącznik prosty ze strzałką 22">
            <a:extLst>
              <a:ext uri="{FF2B5EF4-FFF2-40B4-BE49-F238E27FC236}">
                <a16:creationId xmlns:a16="http://schemas.microsoft.com/office/drawing/2014/main" id="{588818DE-224C-906F-6FAF-F7F4FAE9D536}"/>
              </a:ext>
            </a:extLst>
          </p:cNvPr>
          <p:cNvCxnSpPr>
            <a:cxnSpLocks/>
          </p:cNvCxnSpPr>
          <p:nvPr/>
        </p:nvCxnSpPr>
        <p:spPr>
          <a:xfrm flipV="1">
            <a:off x="2519264" y="4342566"/>
            <a:ext cx="972616" cy="376288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Prostokąt: zaokrąglone rogi 23">
            <a:extLst>
              <a:ext uri="{FF2B5EF4-FFF2-40B4-BE49-F238E27FC236}">
                <a16:creationId xmlns:a16="http://schemas.microsoft.com/office/drawing/2014/main" id="{518B7D12-46EC-664C-83DB-25B65C45EB66}"/>
              </a:ext>
            </a:extLst>
          </p:cNvPr>
          <p:cNvSpPr/>
          <p:nvPr/>
        </p:nvSpPr>
        <p:spPr>
          <a:xfrm>
            <a:off x="611560" y="4516963"/>
            <a:ext cx="1907705" cy="403782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5" name="pole tekstowe 24">
            <a:extLst>
              <a:ext uri="{FF2B5EF4-FFF2-40B4-BE49-F238E27FC236}">
                <a16:creationId xmlns:a16="http://schemas.microsoft.com/office/drawing/2014/main" id="{26188BE8-C4FE-BCD7-DA29-07E2F9336E06}"/>
              </a:ext>
            </a:extLst>
          </p:cNvPr>
          <p:cNvSpPr txBox="1"/>
          <p:nvPr/>
        </p:nvSpPr>
        <p:spPr>
          <a:xfrm>
            <a:off x="611560" y="4533515"/>
            <a:ext cx="2771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Wzorzec Budowniczy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27" name="Łącznik prosty ze strzałką 26">
            <a:extLst>
              <a:ext uri="{FF2B5EF4-FFF2-40B4-BE49-F238E27FC236}">
                <a16:creationId xmlns:a16="http://schemas.microsoft.com/office/drawing/2014/main" id="{319A7ED6-D4BB-01A4-61CB-A03C0D0407B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2519265" y="4718854"/>
            <a:ext cx="1332655" cy="366330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Łącznik prosty ze strzałką 34">
            <a:extLst>
              <a:ext uri="{FF2B5EF4-FFF2-40B4-BE49-F238E27FC236}">
                <a16:creationId xmlns:a16="http://schemas.microsoft.com/office/drawing/2014/main" id="{34B2C7FB-E7EE-5B33-DA88-E56022CAC52F}"/>
              </a:ext>
            </a:extLst>
          </p:cNvPr>
          <p:cNvCxnSpPr>
            <a:cxnSpLocks/>
          </p:cNvCxnSpPr>
          <p:nvPr/>
        </p:nvCxnSpPr>
        <p:spPr>
          <a:xfrm flipH="1">
            <a:off x="5453599" y="4144341"/>
            <a:ext cx="672688" cy="350048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Prostokąt: zaokrąglone rogi 35">
            <a:extLst>
              <a:ext uri="{FF2B5EF4-FFF2-40B4-BE49-F238E27FC236}">
                <a16:creationId xmlns:a16="http://schemas.microsoft.com/office/drawing/2014/main" id="{3C0BEF98-FC29-2974-716E-2F0275D0806F}"/>
              </a:ext>
            </a:extLst>
          </p:cNvPr>
          <p:cNvSpPr/>
          <p:nvPr/>
        </p:nvSpPr>
        <p:spPr>
          <a:xfrm>
            <a:off x="6164116" y="3934502"/>
            <a:ext cx="2584348" cy="403782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071BCE8E-BD34-BB2A-F055-AEF43E87526D}"/>
              </a:ext>
            </a:extLst>
          </p:cNvPr>
          <p:cNvSpPr txBox="1"/>
          <p:nvPr/>
        </p:nvSpPr>
        <p:spPr>
          <a:xfrm>
            <a:off x="6164117" y="3996306"/>
            <a:ext cx="2771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Ustawia główny adres serwera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39" name="Łącznik prosty ze strzałką 38">
            <a:extLst>
              <a:ext uri="{FF2B5EF4-FFF2-40B4-BE49-F238E27FC236}">
                <a16:creationId xmlns:a16="http://schemas.microsoft.com/office/drawing/2014/main" id="{A9050AA1-8524-4880-2679-CAD7390118A0}"/>
              </a:ext>
            </a:extLst>
          </p:cNvPr>
          <p:cNvCxnSpPr>
            <a:cxnSpLocks/>
          </p:cNvCxnSpPr>
          <p:nvPr/>
        </p:nvCxnSpPr>
        <p:spPr>
          <a:xfrm flipH="1" flipV="1">
            <a:off x="6228184" y="4920745"/>
            <a:ext cx="1152128" cy="596487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Prostokąt: zaokrąglone rogi 39">
            <a:extLst>
              <a:ext uri="{FF2B5EF4-FFF2-40B4-BE49-F238E27FC236}">
                <a16:creationId xmlns:a16="http://schemas.microsoft.com/office/drawing/2014/main" id="{F2A90D30-8FE7-8950-8638-C691439AC226}"/>
              </a:ext>
            </a:extLst>
          </p:cNvPr>
          <p:cNvSpPr/>
          <p:nvPr/>
        </p:nvSpPr>
        <p:spPr>
          <a:xfrm>
            <a:off x="6084165" y="5546833"/>
            <a:ext cx="3009391" cy="1063706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1" name="pole tekstowe 40">
            <a:extLst>
              <a:ext uri="{FF2B5EF4-FFF2-40B4-BE49-F238E27FC236}">
                <a16:creationId xmlns:a16="http://schemas.microsoft.com/office/drawing/2014/main" id="{BF06457F-2A44-CBBE-6017-78676A08AB0A}"/>
              </a:ext>
            </a:extLst>
          </p:cNvPr>
          <p:cNvSpPr txBox="1"/>
          <p:nvPr/>
        </p:nvSpPr>
        <p:spPr>
          <a:xfrm>
            <a:off x="6084168" y="5608637"/>
            <a:ext cx="30093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Wskazuje, który konwerter zostanie wykorzystany.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GsonConverterFactory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będzie </a:t>
            </a:r>
            <a:r>
              <a:rPr lang="pl-PL" sz="1400" i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tłumaczyć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JSON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 obiekty Kotlina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303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59856A-2E80-C096-7DA2-B4951FAE6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B2CCA4-4A01-8F3F-7B29-9926E00AC62A}"/>
              </a:ext>
            </a:extLst>
          </p:cNvPr>
          <p:cNvSpPr/>
          <p:nvPr/>
        </p:nvSpPr>
        <p:spPr>
          <a:xfrm>
            <a:off x="1979712" y="188640"/>
            <a:ext cx="66967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Retrofit</a:t>
            </a:r>
            <a:endParaRPr lang="pl-PL" sz="2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10" descr="Retrofit Library in Android - InnovationM Blog">
            <a:extLst>
              <a:ext uri="{FF2B5EF4-FFF2-40B4-BE49-F238E27FC236}">
                <a16:creationId xmlns:a16="http://schemas.microsoft.com/office/drawing/2014/main" id="{37724C1D-16F1-6371-5A19-ED213C7FA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628800"/>
            <a:ext cx="7383760" cy="4188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14F0874E-E307-CA59-14E9-DB27BAB3B39B}"/>
              </a:ext>
            </a:extLst>
          </p:cNvPr>
          <p:cNvSpPr txBox="1"/>
          <p:nvPr/>
        </p:nvSpPr>
        <p:spPr>
          <a:xfrm>
            <a:off x="4644008" y="6382226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https://www.google.com/url?sa=i&amp;url=https%3A%2F%2Finnovationm.co%2Fretrofit-library-in-android%2F</a:t>
            </a:r>
          </a:p>
        </p:txBody>
      </p:sp>
    </p:spTree>
    <p:extLst>
      <p:ext uri="{BB962C8B-B14F-4D97-AF65-F5344CB8AC3E}">
        <p14:creationId xmlns:p14="http://schemas.microsoft.com/office/powerpoint/2010/main" val="3552558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9F762F-761D-FDDD-BC79-9FA6A3D53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630D0C-15C8-8F45-CAC8-B4762E85677E}"/>
              </a:ext>
            </a:extLst>
          </p:cNvPr>
          <p:cNvSpPr/>
          <p:nvPr/>
        </p:nvSpPr>
        <p:spPr>
          <a:xfrm>
            <a:off x="1979712" y="188640"/>
            <a:ext cx="66967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Retrofit</a:t>
            </a:r>
            <a:endParaRPr lang="pl-PL" sz="2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DB298FF-FAF1-861D-1FDF-A960F77EA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171" y="1601613"/>
            <a:ext cx="6392829" cy="4305375"/>
          </a:xfrm>
          <a:prstGeom prst="rect">
            <a:avLst/>
          </a:prstGeom>
        </p:spPr>
      </p:pic>
      <p:cxnSp>
        <p:nvCxnSpPr>
          <p:cNvPr id="3" name="Łącznik prosty ze strzałką 2">
            <a:extLst>
              <a:ext uri="{FF2B5EF4-FFF2-40B4-BE49-F238E27FC236}">
                <a16:creationId xmlns:a16="http://schemas.microsoft.com/office/drawing/2014/main" id="{EB224B2C-6071-F402-F2E4-037E10781076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211960" y="1515857"/>
            <a:ext cx="1656184" cy="85756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Prostokąt: zaokrąglone rogi 3">
            <a:extLst>
              <a:ext uri="{FF2B5EF4-FFF2-40B4-BE49-F238E27FC236}">
                <a16:creationId xmlns:a16="http://schemas.microsoft.com/office/drawing/2014/main" id="{9BC3D7EB-20C5-BA06-0348-C289968BF83D}"/>
              </a:ext>
            </a:extLst>
          </p:cNvPr>
          <p:cNvSpPr/>
          <p:nvPr/>
        </p:nvSpPr>
        <p:spPr>
          <a:xfrm>
            <a:off x="5868144" y="980728"/>
            <a:ext cx="3067773" cy="1070257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44DE7986-6202-91C9-70EF-D7BB23344E7E}"/>
              </a:ext>
            </a:extLst>
          </p:cNvPr>
          <p:cNvSpPr txBox="1"/>
          <p:nvPr/>
        </p:nvSpPr>
        <p:spPr>
          <a:xfrm>
            <a:off x="5947585" y="980728"/>
            <a:ext cx="29163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 interfejsie definiujemy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zestaw operacji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które można wykonać na API. Nie zawiera żadnej logiki, a jedynie opisuje, co jest możliwe.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sp>
        <p:nvSpPr>
          <p:cNvPr id="9" name="Prostokąt: zaokrąglone rogi 8">
            <a:extLst>
              <a:ext uri="{FF2B5EF4-FFF2-40B4-BE49-F238E27FC236}">
                <a16:creationId xmlns:a16="http://schemas.microsoft.com/office/drawing/2014/main" id="{A56BBC3B-C37E-4B1B-0B49-06D621956C82}"/>
              </a:ext>
            </a:extLst>
          </p:cNvPr>
          <p:cNvSpPr/>
          <p:nvPr/>
        </p:nvSpPr>
        <p:spPr>
          <a:xfrm>
            <a:off x="9564" y="1114655"/>
            <a:ext cx="2771799" cy="2083220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AE577A11-9204-BA11-5BEC-1E78E42DD252}"/>
              </a:ext>
            </a:extLst>
          </p:cNvPr>
          <p:cNvSpPr txBox="1"/>
          <p:nvPr/>
        </p:nvSpPr>
        <p:spPr>
          <a:xfrm>
            <a:off x="24660" y="1134302"/>
            <a:ext cx="27718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adnotacja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Retrofit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informująca o wykonaniu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HTTP GET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W nawiasie podajemy </a:t>
            </a:r>
            <a:r>
              <a:rPr lang="pl-PL" sz="1400" b="1" dirty="0" err="1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endpoint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czyli ścieżkę do zasobu, który chcemy pobrać. Pełny adres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URL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będzie połączeniem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baseUrl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 tej ścieżki (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https://jsonplaceholder.typicode.com/posts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11" name="Łącznik prosty ze strzałką 10">
            <a:extLst>
              <a:ext uri="{FF2B5EF4-FFF2-40B4-BE49-F238E27FC236}">
                <a16:creationId xmlns:a16="http://schemas.microsoft.com/office/drawing/2014/main" id="{5251DEDC-6FB4-B2AC-3A1D-AE1B53FB2E01}"/>
              </a:ext>
            </a:extLst>
          </p:cNvPr>
          <p:cNvCxnSpPr>
            <a:cxnSpLocks/>
          </p:cNvCxnSpPr>
          <p:nvPr/>
        </p:nvCxnSpPr>
        <p:spPr>
          <a:xfrm>
            <a:off x="2781363" y="2132856"/>
            <a:ext cx="380671" cy="0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y ze strzałką 14">
            <a:extLst>
              <a:ext uri="{FF2B5EF4-FFF2-40B4-BE49-F238E27FC236}">
                <a16:creationId xmlns:a16="http://schemas.microsoft.com/office/drawing/2014/main" id="{9B7F393A-48CD-7D82-76BC-121818F405F9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4716016" y="2555720"/>
            <a:ext cx="1589681" cy="284573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Prostokąt: zaokrąglone rogi 15">
            <a:extLst>
              <a:ext uri="{FF2B5EF4-FFF2-40B4-BE49-F238E27FC236}">
                <a16:creationId xmlns:a16="http://schemas.microsoft.com/office/drawing/2014/main" id="{EA35383A-A913-A3A2-29B8-4E96A4B2D828}"/>
              </a:ext>
            </a:extLst>
          </p:cNvPr>
          <p:cNvSpPr/>
          <p:nvPr/>
        </p:nvSpPr>
        <p:spPr>
          <a:xfrm>
            <a:off x="6305697" y="2305164"/>
            <a:ext cx="2805747" cy="1070257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21455B8B-9629-1FF4-BCE8-D5D096B2A0A5}"/>
              </a:ext>
            </a:extLst>
          </p:cNvPr>
          <p:cNvSpPr txBox="1"/>
          <p:nvPr/>
        </p:nvSpPr>
        <p:spPr>
          <a:xfrm>
            <a:off x="6372202" y="2305164"/>
            <a:ext cx="26672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Funkcja pobierająca dane z API. Konkretna implementacja zostanie automatycznie dostarczona przez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Retrofit</a:t>
            </a:r>
            <a:endParaRPr lang="pl-PL" sz="1400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20" name="Łącznik prosty ze strzałką 19">
            <a:extLst>
              <a:ext uri="{FF2B5EF4-FFF2-40B4-BE49-F238E27FC236}">
                <a16:creationId xmlns:a16="http://schemas.microsoft.com/office/drawing/2014/main" id="{A2A26665-D9F6-B3D2-9B48-8E54A8CD314E}"/>
              </a:ext>
            </a:extLst>
          </p:cNvPr>
          <p:cNvCxnSpPr>
            <a:cxnSpLocks/>
          </p:cNvCxnSpPr>
          <p:nvPr/>
        </p:nvCxnSpPr>
        <p:spPr>
          <a:xfrm flipV="1">
            <a:off x="2843808" y="3660125"/>
            <a:ext cx="288032" cy="200923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Prostokąt: zaokrąglone rogi 20">
            <a:extLst>
              <a:ext uri="{FF2B5EF4-FFF2-40B4-BE49-F238E27FC236}">
                <a16:creationId xmlns:a16="http://schemas.microsoft.com/office/drawing/2014/main" id="{7EA83D9A-34BB-1CE6-5F6B-D253DA4E030F}"/>
              </a:ext>
            </a:extLst>
          </p:cNvPr>
          <p:cNvSpPr/>
          <p:nvPr/>
        </p:nvSpPr>
        <p:spPr>
          <a:xfrm>
            <a:off x="27515" y="3499312"/>
            <a:ext cx="2771799" cy="736268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D3D97871-661D-FB58-98A2-5F37C3CC86F9}"/>
              </a:ext>
            </a:extLst>
          </p:cNvPr>
          <p:cNvSpPr txBox="1"/>
          <p:nvPr/>
        </p:nvSpPr>
        <p:spPr>
          <a:xfrm>
            <a:off x="38131" y="3611982"/>
            <a:ext cx="27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Definiuje bazowy, stały adres URL serwera API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23" name="Łącznik prosty ze strzałką 22">
            <a:extLst>
              <a:ext uri="{FF2B5EF4-FFF2-40B4-BE49-F238E27FC236}">
                <a16:creationId xmlns:a16="http://schemas.microsoft.com/office/drawing/2014/main" id="{0E7A0875-5508-6EF1-7DB7-3E711737D61B}"/>
              </a:ext>
            </a:extLst>
          </p:cNvPr>
          <p:cNvCxnSpPr>
            <a:cxnSpLocks/>
          </p:cNvCxnSpPr>
          <p:nvPr/>
        </p:nvCxnSpPr>
        <p:spPr>
          <a:xfrm flipV="1">
            <a:off x="2519264" y="4342566"/>
            <a:ext cx="972616" cy="376288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Prostokąt: zaokrąglone rogi 23">
            <a:extLst>
              <a:ext uri="{FF2B5EF4-FFF2-40B4-BE49-F238E27FC236}">
                <a16:creationId xmlns:a16="http://schemas.microsoft.com/office/drawing/2014/main" id="{9F936FCC-8380-3B30-B1E5-CBC43DD4B2CC}"/>
              </a:ext>
            </a:extLst>
          </p:cNvPr>
          <p:cNvSpPr/>
          <p:nvPr/>
        </p:nvSpPr>
        <p:spPr>
          <a:xfrm>
            <a:off x="611560" y="4516963"/>
            <a:ext cx="1907705" cy="403782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5" name="pole tekstowe 24">
            <a:extLst>
              <a:ext uri="{FF2B5EF4-FFF2-40B4-BE49-F238E27FC236}">
                <a16:creationId xmlns:a16="http://schemas.microsoft.com/office/drawing/2014/main" id="{3CCB8919-04D3-45F8-0489-D3D9BF8E6EA2}"/>
              </a:ext>
            </a:extLst>
          </p:cNvPr>
          <p:cNvSpPr txBox="1"/>
          <p:nvPr/>
        </p:nvSpPr>
        <p:spPr>
          <a:xfrm>
            <a:off x="611560" y="4533515"/>
            <a:ext cx="2771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Wzorzec Budowniczy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27" name="Łącznik prosty ze strzałką 26">
            <a:extLst>
              <a:ext uri="{FF2B5EF4-FFF2-40B4-BE49-F238E27FC236}">
                <a16:creationId xmlns:a16="http://schemas.microsoft.com/office/drawing/2014/main" id="{DC3952D8-6FC2-0A0F-176B-CA5CEA55FAB0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2519265" y="4718854"/>
            <a:ext cx="1332655" cy="366330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Łącznik prosty ze strzałką 34">
            <a:extLst>
              <a:ext uri="{FF2B5EF4-FFF2-40B4-BE49-F238E27FC236}">
                <a16:creationId xmlns:a16="http://schemas.microsoft.com/office/drawing/2014/main" id="{518E6ED7-0714-5564-81EA-56909D99D8D2}"/>
              </a:ext>
            </a:extLst>
          </p:cNvPr>
          <p:cNvCxnSpPr>
            <a:cxnSpLocks/>
          </p:cNvCxnSpPr>
          <p:nvPr/>
        </p:nvCxnSpPr>
        <p:spPr>
          <a:xfrm flipH="1">
            <a:off x="5453599" y="4144341"/>
            <a:ext cx="672688" cy="350048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Prostokąt: zaokrąglone rogi 35">
            <a:extLst>
              <a:ext uri="{FF2B5EF4-FFF2-40B4-BE49-F238E27FC236}">
                <a16:creationId xmlns:a16="http://schemas.microsoft.com/office/drawing/2014/main" id="{ADB9AAAD-0F39-089F-B6D0-93A1A1C53D17}"/>
              </a:ext>
            </a:extLst>
          </p:cNvPr>
          <p:cNvSpPr/>
          <p:nvPr/>
        </p:nvSpPr>
        <p:spPr>
          <a:xfrm>
            <a:off x="6164116" y="3934502"/>
            <a:ext cx="2584348" cy="403782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F745E827-AB69-A433-08FA-FADE0AB71FD2}"/>
              </a:ext>
            </a:extLst>
          </p:cNvPr>
          <p:cNvSpPr txBox="1"/>
          <p:nvPr/>
        </p:nvSpPr>
        <p:spPr>
          <a:xfrm>
            <a:off x="6164117" y="3996306"/>
            <a:ext cx="2771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Ustawia główny adres serwera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39" name="Łącznik prosty ze strzałką 38">
            <a:extLst>
              <a:ext uri="{FF2B5EF4-FFF2-40B4-BE49-F238E27FC236}">
                <a16:creationId xmlns:a16="http://schemas.microsoft.com/office/drawing/2014/main" id="{95151FDA-96A9-97A7-7B66-B3C8724EA39C}"/>
              </a:ext>
            </a:extLst>
          </p:cNvPr>
          <p:cNvCxnSpPr>
            <a:cxnSpLocks/>
          </p:cNvCxnSpPr>
          <p:nvPr/>
        </p:nvCxnSpPr>
        <p:spPr>
          <a:xfrm flipH="1" flipV="1">
            <a:off x="6228184" y="4920745"/>
            <a:ext cx="1152128" cy="596487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Prostokąt: zaokrąglone rogi 39">
            <a:extLst>
              <a:ext uri="{FF2B5EF4-FFF2-40B4-BE49-F238E27FC236}">
                <a16:creationId xmlns:a16="http://schemas.microsoft.com/office/drawing/2014/main" id="{6FDB5607-27BD-7739-1FDA-B1C53EC2B835}"/>
              </a:ext>
            </a:extLst>
          </p:cNvPr>
          <p:cNvSpPr/>
          <p:nvPr/>
        </p:nvSpPr>
        <p:spPr>
          <a:xfrm>
            <a:off x="6084165" y="5546833"/>
            <a:ext cx="3009391" cy="1063706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1" name="pole tekstowe 40">
            <a:extLst>
              <a:ext uri="{FF2B5EF4-FFF2-40B4-BE49-F238E27FC236}">
                <a16:creationId xmlns:a16="http://schemas.microsoft.com/office/drawing/2014/main" id="{272A4CC9-29F3-4C53-9752-80A0F4F0FC23}"/>
              </a:ext>
            </a:extLst>
          </p:cNvPr>
          <p:cNvSpPr txBox="1"/>
          <p:nvPr/>
        </p:nvSpPr>
        <p:spPr>
          <a:xfrm>
            <a:off x="6084168" y="5608637"/>
            <a:ext cx="30093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Wskazuje, który konwerter zostanie wykorzystany.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GsonConverterFactory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będzie </a:t>
            </a:r>
            <a:r>
              <a:rPr lang="pl-PL" sz="1400" i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tłumaczyć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JSON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 obiekty Kotlina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44" name="Łącznik prosty ze strzałką 43">
            <a:extLst>
              <a:ext uri="{FF2B5EF4-FFF2-40B4-BE49-F238E27FC236}">
                <a16:creationId xmlns:a16="http://schemas.microsoft.com/office/drawing/2014/main" id="{B9E9E7D4-0CF6-63C1-F2FA-49B99FC06133}"/>
              </a:ext>
            </a:extLst>
          </p:cNvPr>
          <p:cNvCxnSpPr>
            <a:cxnSpLocks/>
          </p:cNvCxnSpPr>
          <p:nvPr/>
        </p:nvCxnSpPr>
        <p:spPr>
          <a:xfrm flipV="1">
            <a:off x="3006041" y="5446057"/>
            <a:ext cx="1061903" cy="207283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Prostokąt: zaokrąglone rogi 44">
            <a:extLst>
              <a:ext uri="{FF2B5EF4-FFF2-40B4-BE49-F238E27FC236}">
                <a16:creationId xmlns:a16="http://schemas.microsoft.com/office/drawing/2014/main" id="{91B1E735-928A-5E33-F1D8-6A78CEF0E04E}"/>
              </a:ext>
            </a:extLst>
          </p:cNvPr>
          <p:cNvSpPr/>
          <p:nvPr/>
        </p:nvSpPr>
        <p:spPr>
          <a:xfrm>
            <a:off x="135253" y="5641376"/>
            <a:ext cx="5163012" cy="1178154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6" name="pole tekstowe 45">
            <a:extLst>
              <a:ext uri="{FF2B5EF4-FFF2-40B4-BE49-F238E27FC236}">
                <a16:creationId xmlns:a16="http://schemas.microsoft.com/office/drawing/2014/main" id="{04DD6464-A7D9-1076-AC3E-5BD6B83C35E3}"/>
              </a:ext>
            </a:extLst>
          </p:cNvPr>
          <p:cNvSpPr txBox="1"/>
          <p:nvPr/>
        </p:nvSpPr>
        <p:spPr>
          <a:xfrm>
            <a:off x="196479" y="5664850"/>
            <a:ext cx="50405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Przekazujemy do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Retrofit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interfejs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ApiService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 zdefiniowanymi metodami. Po wywołaniu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create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automatycznie generowana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jest konkretna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implementacja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interfejsu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dzięki której możemy wykonać zdefiniowane w nim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żądania sieciowe</a:t>
            </a:r>
            <a:endParaRPr lang="pl-PL" sz="1400" b="1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674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730B04-572A-36C7-1EC8-01C9E5BC5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3E9B0F-7919-4576-3838-8100CC5F5F60}"/>
              </a:ext>
            </a:extLst>
          </p:cNvPr>
          <p:cNvSpPr/>
          <p:nvPr/>
        </p:nvSpPr>
        <p:spPr>
          <a:xfrm>
            <a:off x="1979712" y="188640"/>
            <a:ext cx="66967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Retrofit</a:t>
            </a:r>
            <a:endParaRPr lang="pl-PL" sz="2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F8058D7B-B771-63CB-9414-8C41C36E2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358" y="836712"/>
            <a:ext cx="6146298" cy="6021288"/>
          </a:xfrm>
          <a:prstGeom prst="rect">
            <a:avLst/>
          </a:prstGeom>
        </p:spPr>
      </p:pic>
      <p:cxnSp>
        <p:nvCxnSpPr>
          <p:cNvPr id="12" name="Łącznik prosty ze strzałką 11">
            <a:extLst>
              <a:ext uri="{FF2B5EF4-FFF2-40B4-BE49-F238E27FC236}">
                <a16:creationId xmlns:a16="http://schemas.microsoft.com/office/drawing/2014/main" id="{358946A9-0773-0685-79AD-6B66E9288348}"/>
              </a:ext>
            </a:extLst>
          </p:cNvPr>
          <p:cNvCxnSpPr>
            <a:cxnSpLocks/>
          </p:cNvCxnSpPr>
          <p:nvPr/>
        </p:nvCxnSpPr>
        <p:spPr>
          <a:xfrm flipV="1">
            <a:off x="2742756" y="1052736"/>
            <a:ext cx="297602" cy="144016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Prostokąt: zaokrąglone rogi 12">
            <a:extLst>
              <a:ext uri="{FF2B5EF4-FFF2-40B4-BE49-F238E27FC236}">
                <a16:creationId xmlns:a16="http://schemas.microsoft.com/office/drawing/2014/main" id="{E4939AAA-75D9-CF9F-E41C-C6FD372FA8B7}"/>
              </a:ext>
            </a:extLst>
          </p:cNvPr>
          <p:cNvSpPr/>
          <p:nvPr/>
        </p:nvSpPr>
        <p:spPr>
          <a:xfrm>
            <a:off x="27787" y="821397"/>
            <a:ext cx="2713854" cy="1024664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ECF9DF80-A927-25C0-5916-6F8FC54BFF4B}"/>
              </a:ext>
            </a:extLst>
          </p:cNvPr>
          <p:cNvSpPr txBox="1"/>
          <p:nvPr/>
        </p:nvSpPr>
        <p:spPr>
          <a:xfrm>
            <a:off x="27787" y="821397"/>
            <a:ext cx="27138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Klasa stanu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UI, która w jednym obiekcie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grupuje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wszystkie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informacje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potrzebne do narysowania ekranu.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298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C5E8DC-D27D-2951-8404-211F8F0E7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C3D815-F3FD-A399-CEDB-35478D5E3191}"/>
              </a:ext>
            </a:extLst>
          </p:cNvPr>
          <p:cNvSpPr/>
          <p:nvPr/>
        </p:nvSpPr>
        <p:spPr>
          <a:xfrm>
            <a:off x="1979712" y="188640"/>
            <a:ext cx="66967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Retrofit</a:t>
            </a:r>
            <a:endParaRPr lang="pl-PL" sz="2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27B3B769-9484-042F-207C-15662C14C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358" y="836712"/>
            <a:ext cx="6146298" cy="6021288"/>
          </a:xfrm>
          <a:prstGeom prst="rect">
            <a:avLst/>
          </a:prstGeom>
        </p:spPr>
      </p:pic>
      <p:cxnSp>
        <p:nvCxnSpPr>
          <p:cNvPr id="12" name="Łącznik prosty ze strzałką 11">
            <a:extLst>
              <a:ext uri="{FF2B5EF4-FFF2-40B4-BE49-F238E27FC236}">
                <a16:creationId xmlns:a16="http://schemas.microsoft.com/office/drawing/2014/main" id="{08695534-A8CA-FB6E-4BCF-A9B6D9106056}"/>
              </a:ext>
            </a:extLst>
          </p:cNvPr>
          <p:cNvCxnSpPr>
            <a:cxnSpLocks/>
          </p:cNvCxnSpPr>
          <p:nvPr/>
        </p:nvCxnSpPr>
        <p:spPr>
          <a:xfrm flipV="1">
            <a:off x="2742756" y="1052736"/>
            <a:ext cx="297602" cy="144016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Prostokąt: zaokrąglone rogi 12">
            <a:extLst>
              <a:ext uri="{FF2B5EF4-FFF2-40B4-BE49-F238E27FC236}">
                <a16:creationId xmlns:a16="http://schemas.microsoft.com/office/drawing/2014/main" id="{8CD7A529-A9F1-0BBB-AD9A-47689708E75F}"/>
              </a:ext>
            </a:extLst>
          </p:cNvPr>
          <p:cNvSpPr/>
          <p:nvPr/>
        </p:nvSpPr>
        <p:spPr>
          <a:xfrm>
            <a:off x="27787" y="821397"/>
            <a:ext cx="2713854" cy="1024664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F0348724-210B-F1A8-B8E3-AF700EBDC0DE}"/>
              </a:ext>
            </a:extLst>
          </p:cNvPr>
          <p:cNvSpPr txBox="1"/>
          <p:nvPr/>
        </p:nvSpPr>
        <p:spPr>
          <a:xfrm>
            <a:off x="27787" y="821397"/>
            <a:ext cx="27138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Klasa stanu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UI, która w jednym obiekcie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grupuje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wszystkie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informacje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potrzebne do narysowania ekranu.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31" name="Łącznik prosty ze strzałką 30">
            <a:extLst>
              <a:ext uri="{FF2B5EF4-FFF2-40B4-BE49-F238E27FC236}">
                <a16:creationId xmlns:a16="http://schemas.microsoft.com/office/drawing/2014/main" id="{63ACEDD0-BDC8-3865-D740-D37688537CAA}"/>
              </a:ext>
            </a:extLst>
          </p:cNvPr>
          <p:cNvCxnSpPr>
            <a:cxnSpLocks/>
          </p:cNvCxnSpPr>
          <p:nvPr/>
        </p:nvCxnSpPr>
        <p:spPr>
          <a:xfrm flipH="1">
            <a:off x="5652120" y="980728"/>
            <a:ext cx="1125700" cy="144016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Prostokąt: zaokrąglone rogi 31">
            <a:extLst>
              <a:ext uri="{FF2B5EF4-FFF2-40B4-BE49-F238E27FC236}">
                <a16:creationId xmlns:a16="http://schemas.microsoft.com/office/drawing/2014/main" id="{B93C47E0-72B4-1C54-377D-3283AADE017E}"/>
              </a:ext>
            </a:extLst>
          </p:cNvPr>
          <p:cNvSpPr/>
          <p:nvPr/>
        </p:nvSpPr>
        <p:spPr>
          <a:xfrm>
            <a:off x="6804248" y="455334"/>
            <a:ext cx="2189836" cy="807403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33" name="pole tekstowe 32">
            <a:extLst>
              <a:ext uri="{FF2B5EF4-FFF2-40B4-BE49-F238E27FC236}">
                <a16:creationId xmlns:a16="http://schemas.microsoft.com/office/drawing/2014/main" id="{6CDB7264-2C14-0357-E5EC-7ECD515B1CD3}"/>
              </a:ext>
            </a:extLst>
          </p:cNvPr>
          <p:cNvSpPr txBox="1"/>
          <p:nvPr/>
        </p:nvSpPr>
        <p:spPr>
          <a:xfrm>
            <a:off x="6849828" y="489013"/>
            <a:ext cx="21178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Przechowuje listę postów do wyświetlenia; domyślnie jest pusta.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sp>
        <p:nvSpPr>
          <p:cNvPr id="42" name="Prostokąt: zaokrąglone rogi 41">
            <a:extLst>
              <a:ext uri="{FF2B5EF4-FFF2-40B4-BE49-F238E27FC236}">
                <a16:creationId xmlns:a16="http://schemas.microsoft.com/office/drawing/2014/main" id="{E491E33A-80A2-2BBE-C2FB-763F01B85CA9}"/>
              </a:ext>
            </a:extLst>
          </p:cNvPr>
          <p:cNvSpPr/>
          <p:nvPr/>
        </p:nvSpPr>
        <p:spPr>
          <a:xfrm>
            <a:off x="67646" y="1915818"/>
            <a:ext cx="2713854" cy="1024664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3" name="pole tekstowe 42">
            <a:extLst>
              <a:ext uri="{FF2B5EF4-FFF2-40B4-BE49-F238E27FC236}">
                <a16:creationId xmlns:a16="http://schemas.microsoft.com/office/drawing/2014/main" id="{E5A5484D-E692-2BBC-F7A0-AF8466B38388}"/>
              </a:ext>
            </a:extLst>
          </p:cNvPr>
          <p:cNvSpPr txBox="1"/>
          <p:nvPr/>
        </p:nvSpPr>
        <p:spPr>
          <a:xfrm>
            <a:off x="50303" y="1938232"/>
            <a:ext cx="27138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Informuje, czy dane są w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trakcie ładowania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domyślnie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true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aby pokazać wskaźnik ładowania przy starcie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47" name="Łącznik prosty ze strzałką 46">
            <a:extLst>
              <a:ext uri="{FF2B5EF4-FFF2-40B4-BE49-F238E27FC236}">
                <a16:creationId xmlns:a16="http://schemas.microsoft.com/office/drawing/2014/main" id="{93773B5B-331A-791A-D9D7-F2BFFA90CD80}"/>
              </a:ext>
            </a:extLst>
          </p:cNvPr>
          <p:cNvCxnSpPr>
            <a:cxnSpLocks/>
          </p:cNvCxnSpPr>
          <p:nvPr/>
        </p:nvCxnSpPr>
        <p:spPr>
          <a:xfrm flipV="1">
            <a:off x="2823894" y="1423476"/>
            <a:ext cx="376204" cy="514756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Prostokąt: zaokrąglone rogi 49">
            <a:extLst>
              <a:ext uri="{FF2B5EF4-FFF2-40B4-BE49-F238E27FC236}">
                <a16:creationId xmlns:a16="http://schemas.microsoft.com/office/drawing/2014/main" id="{0DD5DAFA-683F-8BF9-1DD2-D998DB4065F8}"/>
              </a:ext>
            </a:extLst>
          </p:cNvPr>
          <p:cNvSpPr/>
          <p:nvPr/>
        </p:nvSpPr>
        <p:spPr>
          <a:xfrm>
            <a:off x="5502247" y="1533333"/>
            <a:ext cx="3607930" cy="683902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9" name="pole tekstowe 48">
            <a:extLst>
              <a:ext uri="{FF2B5EF4-FFF2-40B4-BE49-F238E27FC236}">
                <a16:creationId xmlns:a16="http://schemas.microsoft.com/office/drawing/2014/main" id="{D1712330-0DE9-62D3-E148-3D8B838988E5}"/>
              </a:ext>
            </a:extLst>
          </p:cNvPr>
          <p:cNvSpPr txBox="1"/>
          <p:nvPr/>
        </p:nvSpPr>
        <p:spPr>
          <a:xfrm>
            <a:off x="5468424" y="1505952"/>
            <a:ext cx="36755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Przechowuje komunikat o błędzie, jeśli wystąpi; domyślnie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null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oznaczając brak błędu.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51" name="Łącznik prosty ze strzałką 50">
            <a:extLst>
              <a:ext uri="{FF2B5EF4-FFF2-40B4-BE49-F238E27FC236}">
                <a16:creationId xmlns:a16="http://schemas.microsoft.com/office/drawing/2014/main" id="{5F3E0DC2-6AB7-24EB-EB2A-035B45D273BC}"/>
              </a:ext>
            </a:extLst>
          </p:cNvPr>
          <p:cNvCxnSpPr>
            <a:cxnSpLocks/>
          </p:cNvCxnSpPr>
          <p:nvPr/>
        </p:nvCxnSpPr>
        <p:spPr>
          <a:xfrm flipH="1" flipV="1">
            <a:off x="4427984" y="1775504"/>
            <a:ext cx="1044286" cy="99780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90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D90A5C-CD15-37EA-2D35-BFBB78060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3171AF-8C3D-BD10-E742-758E62AC089F}"/>
              </a:ext>
            </a:extLst>
          </p:cNvPr>
          <p:cNvSpPr/>
          <p:nvPr/>
        </p:nvSpPr>
        <p:spPr>
          <a:xfrm>
            <a:off x="1979712" y="188640"/>
            <a:ext cx="66967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Retrofit</a:t>
            </a:r>
            <a:endParaRPr lang="pl-PL" sz="2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7D0E148D-E415-74F4-15BB-4A2382859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358" y="836712"/>
            <a:ext cx="6146298" cy="6021288"/>
          </a:xfrm>
          <a:prstGeom prst="rect">
            <a:avLst/>
          </a:prstGeom>
        </p:spPr>
      </p:pic>
      <p:cxnSp>
        <p:nvCxnSpPr>
          <p:cNvPr id="12" name="Łącznik prosty ze strzałką 11">
            <a:extLst>
              <a:ext uri="{FF2B5EF4-FFF2-40B4-BE49-F238E27FC236}">
                <a16:creationId xmlns:a16="http://schemas.microsoft.com/office/drawing/2014/main" id="{06A5DE20-B3D3-95D2-771C-CF02C9A718E2}"/>
              </a:ext>
            </a:extLst>
          </p:cNvPr>
          <p:cNvCxnSpPr>
            <a:cxnSpLocks/>
          </p:cNvCxnSpPr>
          <p:nvPr/>
        </p:nvCxnSpPr>
        <p:spPr>
          <a:xfrm flipV="1">
            <a:off x="2742756" y="1052736"/>
            <a:ext cx="297602" cy="144016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Prostokąt: zaokrąglone rogi 12">
            <a:extLst>
              <a:ext uri="{FF2B5EF4-FFF2-40B4-BE49-F238E27FC236}">
                <a16:creationId xmlns:a16="http://schemas.microsoft.com/office/drawing/2014/main" id="{992BDDD6-CEC1-44B4-A8DB-297373E8F204}"/>
              </a:ext>
            </a:extLst>
          </p:cNvPr>
          <p:cNvSpPr/>
          <p:nvPr/>
        </p:nvSpPr>
        <p:spPr>
          <a:xfrm>
            <a:off x="27787" y="821397"/>
            <a:ext cx="2713854" cy="1024664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E36E0E4E-8957-A1B0-DC99-022B181514B5}"/>
              </a:ext>
            </a:extLst>
          </p:cNvPr>
          <p:cNvSpPr txBox="1"/>
          <p:nvPr/>
        </p:nvSpPr>
        <p:spPr>
          <a:xfrm>
            <a:off x="27787" y="821397"/>
            <a:ext cx="27138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Klasa stanu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UI, która w jednym obiekcie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grupuje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wszystkie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informacje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potrzebne do narysowania ekranu.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31" name="Łącznik prosty ze strzałką 30">
            <a:extLst>
              <a:ext uri="{FF2B5EF4-FFF2-40B4-BE49-F238E27FC236}">
                <a16:creationId xmlns:a16="http://schemas.microsoft.com/office/drawing/2014/main" id="{3DD419C3-C577-F0F9-F54A-99D7E43DD9CB}"/>
              </a:ext>
            </a:extLst>
          </p:cNvPr>
          <p:cNvCxnSpPr>
            <a:cxnSpLocks/>
          </p:cNvCxnSpPr>
          <p:nvPr/>
        </p:nvCxnSpPr>
        <p:spPr>
          <a:xfrm flipH="1">
            <a:off x="5652120" y="980728"/>
            <a:ext cx="1125700" cy="144016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Prostokąt: zaokrąglone rogi 31">
            <a:extLst>
              <a:ext uri="{FF2B5EF4-FFF2-40B4-BE49-F238E27FC236}">
                <a16:creationId xmlns:a16="http://schemas.microsoft.com/office/drawing/2014/main" id="{4A734A5E-64FC-634F-9DFA-69800FD7AB93}"/>
              </a:ext>
            </a:extLst>
          </p:cNvPr>
          <p:cNvSpPr/>
          <p:nvPr/>
        </p:nvSpPr>
        <p:spPr>
          <a:xfrm>
            <a:off x="6804248" y="455334"/>
            <a:ext cx="2189836" cy="807403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33" name="pole tekstowe 32">
            <a:extLst>
              <a:ext uri="{FF2B5EF4-FFF2-40B4-BE49-F238E27FC236}">
                <a16:creationId xmlns:a16="http://schemas.microsoft.com/office/drawing/2014/main" id="{B96F2290-B993-391D-61C9-3D46C7BCC316}"/>
              </a:ext>
            </a:extLst>
          </p:cNvPr>
          <p:cNvSpPr txBox="1"/>
          <p:nvPr/>
        </p:nvSpPr>
        <p:spPr>
          <a:xfrm>
            <a:off x="6849828" y="489013"/>
            <a:ext cx="21178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Przechowuje listę postów do wyświetlenia; domyślnie jest pusta.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sp>
        <p:nvSpPr>
          <p:cNvPr id="42" name="Prostokąt: zaokrąglone rogi 41">
            <a:extLst>
              <a:ext uri="{FF2B5EF4-FFF2-40B4-BE49-F238E27FC236}">
                <a16:creationId xmlns:a16="http://schemas.microsoft.com/office/drawing/2014/main" id="{DECF3B58-4287-92B9-A566-8BDCFFBC598B}"/>
              </a:ext>
            </a:extLst>
          </p:cNvPr>
          <p:cNvSpPr/>
          <p:nvPr/>
        </p:nvSpPr>
        <p:spPr>
          <a:xfrm>
            <a:off x="67646" y="1915818"/>
            <a:ext cx="2713854" cy="1024664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3" name="pole tekstowe 42">
            <a:extLst>
              <a:ext uri="{FF2B5EF4-FFF2-40B4-BE49-F238E27FC236}">
                <a16:creationId xmlns:a16="http://schemas.microsoft.com/office/drawing/2014/main" id="{E24935A9-F959-C9E8-06BE-6C27C939C476}"/>
              </a:ext>
            </a:extLst>
          </p:cNvPr>
          <p:cNvSpPr txBox="1"/>
          <p:nvPr/>
        </p:nvSpPr>
        <p:spPr>
          <a:xfrm>
            <a:off x="50303" y="1938232"/>
            <a:ext cx="27138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Informuje, czy dane są w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trakcie ładowania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domyślnie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true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aby pokazać wskaźnik ładowania przy starcie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47" name="Łącznik prosty ze strzałką 46">
            <a:extLst>
              <a:ext uri="{FF2B5EF4-FFF2-40B4-BE49-F238E27FC236}">
                <a16:creationId xmlns:a16="http://schemas.microsoft.com/office/drawing/2014/main" id="{E1E30091-8FD7-B134-0A96-9B723C73CC2D}"/>
              </a:ext>
            </a:extLst>
          </p:cNvPr>
          <p:cNvCxnSpPr>
            <a:cxnSpLocks/>
          </p:cNvCxnSpPr>
          <p:nvPr/>
        </p:nvCxnSpPr>
        <p:spPr>
          <a:xfrm flipV="1">
            <a:off x="2823894" y="1423476"/>
            <a:ext cx="376204" cy="514756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Prostokąt: zaokrąglone rogi 49">
            <a:extLst>
              <a:ext uri="{FF2B5EF4-FFF2-40B4-BE49-F238E27FC236}">
                <a16:creationId xmlns:a16="http://schemas.microsoft.com/office/drawing/2014/main" id="{71DF2398-0143-7D94-FB4D-F25F21F544F9}"/>
              </a:ext>
            </a:extLst>
          </p:cNvPr>
          <p:cNvSpPr/>
          <p:nvPr/>
        </p:nvSpPr>
        <p:spPr>
          <a:xfrm>
            <a:off x="5502247" y="1533333"/>
            <a:ext cx="3607930" cy="683902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9" name="pole tekstowe 48">
            <a:extLst>
              <a:ext uri="{FF2B5EF4-FFF2-40B4-BE49-F238E27FC236}">
                <a16:creationId xmlns:a16="http://schemas.microsoft.com/office/drawing/2014/main" id="{E72AD88B-9245-0984-4DB1-569993D850D0}"/>
              </a:ext>
            </a:extLst>
          </p:cNvPr>
          <p:cNvSpPr txBox="1"/>
          <p:nvPr/>
        </p:nvSpPr>
        <p:spPr>
          <a:xfrm>
            <a:off x="5468424" y="1505952"/>
            <a:ext cx="36755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Przechowuje komunikat o błędzie, jeśli wystąpi; domyślnie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null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oznaczając brak błędu.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51" name="Łącznik prosty ze strzałką 50">
            <a:extLst>
              <a:ext uri="{FF2B5EF4-FFF2-40B4-BE49-F238E27FC236}">
                <a16:creationId xmlns:a16="http://schemas.microsoft.com/office/drawing/2014/main" id="{BBBFAAF1-ED11-BC4E-4B00-B2B304F9DE97}"/>
              </a:ext>
            </a:extLst>
          </p:cNvPr>
          <p:cNvCxnSpPr>
            <a:cxnSpLocks/>
          </p:cNvCxnSpPr>
          <p:nvPr/>
        </p:nvCxnSpPr>
        <p:spPr>
          <a:xfrm flipH="1" flipV="1">
            <a:off x="4427984" y="1775504"/>
            <a:ext cx="1044286" cy="99780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Prostokąt: zaokrąglone rogi 52">
            <a:extLst>
              <a:ext uri="{FF2B5EF4-FFF2-40B4-BE49-F238E27FC236}">
                <a16:creationId xmlns:a16="http://schemas.microsoft.com/office/drawing/2014/main" id="{CF8D706E-EF47-C328-B1C6-F101F441D899}"/>
              </a:ext>
            </a:extLst>
          </p:cNvPr>
          <p:cNvSpPr/>
          <p:nvPr/>
        </p:nvSpPr>
        <p:spPr>
          <a:xfrm>
            <a:off x="67646" y="3049478"/>
            <a:ext cx="2713854" cy="379522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54" name="pole tekstowe 53">
            <a:extLst>
              <a:ext uri="{FF2B5EF4-FFF2-40B4-BE49-F238E27FC236}">
                <a16:creationId xmlns:a16="http://schemas.microsoft.com/office/drawing/2014/main" id="{BAC1791B-6D86-F9AD-C137-041A8463DF21}"/>
              </a:ext>
            </a:extLst>
          </p:cNvPr>
          <p:cNvSpPr txBox="1"/>
          <p:nvPr/>
        </p:nvSpPr>
        <p:spPr>
          <a:xfrm>
            <a:off x="115761" y="3096111"/>
            <a:ext cx="2713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przechowuje aktualny stan UI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55" name="Łącznik prosty ze strzałką 54">
            <a:extLst>
              <a:ext uri="{FF2B5EF4-FFF2-40B4-BE49-F238E27FC236}">
                <a16:creationId xmlns:a16="http://schemas.microsoft.com/office/drawing/2014/main" id="{1AF66156-3C54-49A6-8EF1-F85630B95B10}"/>
              </a:ext>
            </a:extLst>
          </p:cNvPr>
          <p:cNvCxnSpPr>
            <a:cxnSpLocks/>
          </p:cNvCxnSpPr>
          <p:nvPr/>
        </p:nvCxnSpPr>
        <p:spPr>
          <a:xfrm flipV="1">
            <a:off x="2794714" y="2745850"/>
            <a:ext cx="405384" cy="316826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Łącznik prosty ze strzałką 56">
            <a:extLst>
              <a:ext uri="{FF2B5EF4-FFF2-40B4-BE49-F238E27FC236}">
                <a16:creationId xmlns:a16="http://schemas.microsoft.com/office/drawing/2014/main" id="{636D05FF-37C8-477E-FA67-2D23C01885F1}"/>
              </a:ext>
            </a:extLst>
          </p:cNvPr>
          <p:cNvCxnSpPr>
            <a:cxnSpLocks/>
          </p:cNvCxnSpPr>
          <p:nvPr/>
        </p:nvCxnSpPr>
        <p:spPr>
          <a:xfrm>
            <a:off x="2816895" y="3209165"/>
            <a:ext cx="396417" cy="0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146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21590A-3AE0-DB85-75C3-193BDE207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768329-9EE5-501E-1FB0-33EB2EFD796A}"/>
              </a:ext>
            </a:extLst>
          </p:cNvPr>
          <p:cNvSpPr/>
          <p:nvPr/>
        </p:nvSpPr>
        <p:spPr>
          <a:xfrm>
            <a:off x="1979712" y="188640"/>
            <a:ext cx="66967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Retrofit</a:t>
            </a:r>
            <a:endParaRPr lang="pl-PL" sz="2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4843AA68-9B25-D266-9B80-15DCFFD3F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358" y="836712"/>
            <a:ext cx="6146298" cy="6021288"/>
          </a:xfrm>
          <a:prstGeom prst="rect">
            <a:avLst/>
          </a:prstGeom>
        </p:spPr>
      </p:pic>
      <p:cxnSp>
        <p:nvCxnSpPr>
          <p:cNvPr id="12" name="Łącznik prosty ze strzałką 11">
            <a:extLst>
              <a:ext uri="{FF2B5EF4-FFF2-40B4-BE49-F238E27FC236}">
                <a16:creationId xmlns:a16="http://schemas.microsoft.com/office/drawing/2014/main" id="{46A16B3E-5D36-7F56-A850-73DB423303EF}"/>
              </a:ext>
            </a:extLst>
          </p:cNvPr>
          <p:cNvCxnSpPr>
            <a:cxnSpLocks/>
          </p:cNvCxnSpPr>
          <p:nvPr/>
        </p:nvCxnSpPr>
        <p:spPr>
          <a:xfrm flipV="1">
            <a:off x="2742756" y="1052736"/>
            <a:ext cx="297602" cy="144016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Prostokąt: zaokrąglone rogi 12">
            <a:extLst>
              <a:ext uri="{FF2B5EF4-FFF2-40B4-BE49-F238E27FC236}">
                <a16:creationId xmlns:a16="http://schemas.microsoft.com/office/drawing/2014/main" id="{27836EFD-8785-F668-1197-CC591EAD4410}"/>
              </a:ext>
            </a:extLst>
          </p:cNvPr>
          <p:cNvSpPr/>
          <p:nvPr/>
        </p:nvSpPr>
        <p:spPr>
          <a:xfrm>
            <a:off x="27787" y="821397"/>
            <a:ext cx="2713854" cy="1024664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6C56BF53-1B82-7BD1-949E-F4FF3A770726}"/>
              </a:ext>
            </a:extLst>
          </p:cNvPr>
          <p:cNvSpPr txBox="1"/>
          <p:nvPr/>
        </p:nvSpPr>
        <p:spPr>
          <a:xfrm>
            <a:off x="27787" y="821397"/>
            <a:ext cx="27138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Klasa stanu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UI, która w jednym obiekcie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grupuje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wszystkie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informacje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potrzebne do narysowania ekranu.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31" name="Łącznik prosty ze strzałką 30">
            <a:extLst>
              <a:ext uri="{FF2B5EF4-FFF2-40B4-BE49-F238E27FC236}">
                <a16:creationId xmlns:a16="http://schemas.microsoft.com/office/drawing/2014/main" id="{C25DC04F-C175-D025-67CA-93653C863059}"/>
              </a:ext>
            </a:extLst>
          </p:cNvPr>
          <p:cNvCxnSpPr>
            <a:cxnSpLocks/>
          </p:cNvCxnSpPr>
          <p:nvPr/>
        </p:nvCxnSpPr>
        <p:spPr>
          <a:xfrm flipH="1">
            <a:off x="5652120" y="980728"/>
            <a:ext cx="1125700" cy="144016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Prostokąt: zaokrąglone rogi 31">
            <a:extLst>
              <a:ext uri="{FF2B5EF4-FFF2-40B4-BE49-F238E27FC236}">
                <a16:creationId xmlns:a16="http://schemas.microsoft.com/office/drawing/2014/main" id="{D3215E03-A9D0-9F60-F3E3-E066907DC1CA}"/>
              </a:ext>
            </a:extLst>
          </p:cNvPr>
          <p:cNvSpPr/>
          <p:nvPr/>
        </p:nvSpPr>
        <p:spPr>
          <a:xfrm>
            <a:off x="6804248" y="455334"/>
            <a:ext cx="2189836" cy="807403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33" name="pole tekstowe 32">
            <a:extLst>
              <a:ext uri="{FF2B5EF4-FFF2-40B4-BE49-F238E27FC236}">
                <a16:creationId xmlns:a16="http://schemas.microsoft.com/office/drawing/2014/main" id="{DFB6416D-D0DD-D974-4259-FC336C0E69D3}"/>
              </a:ext>
            </a:extLst>
          </p:cNvPr>
          <p:cNvSpPr txBox="1"/>
          <p:nvPr/>
        </p:nvSpPr>
        <p:spPr>
          <a:xfrm>
            <a:off x="6849828" y="489013"/>
            <a:ext cx="21178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Przechowuje listę postów do wyświetlenia; domyślnie jest pusta.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sp>
        <p:nvSpPr>
          <p:cNvPr id="42" name="Prostokąt: zaokrąglone rogi 41">
            <a:extLst>
              <a:ext uri="{FF2B5EF4-FFF2-40B4-BE49-F238E27FC236}">
                <a16:creationId xmlns:a16="http://schemas.microsoft.com/office/drawing/2014/main" id="{8C6F16F7-AB85-69EB-2649-105774A6DBDF}"/>
              </a:ext>
            </a:extLst>
          </p:cNvPr>
          <p:cNvSpPr/>
          <p:nvPr/>
        </p:nvSpPr>
        <p:spPr>
          <a:xfrm>
            <a:off x="67646" y="1915818"/>
            <a:ext cx="2713854" cy="1024664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3" name="pole tekstowe 42">
            <a:extLst>
              <a:ext uri="{FF2B5EF4-FFF2-40B4-BE49-F238E27FC236}">
                <a16:creationId xmlns:a16="http://schemas.microsoft.com/office/drawing/2014/main" id="{0EBEC9D6-BC3B-6A33-3635-BE8156C93888}"/>
              </a:ext>
            </a:extLst>
          </p:cNvPr>
          <p:cNvSpPr txBox="1"/>
          <p:nvPr/>
        </p:nvSpPr>
        <p:spPr>
          <a:xfrm>
            <a:off x="50303" y="1938232"/>
            <a:ext cx="27138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Informuje, czy dane są w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trakcie ładowania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domyślnie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true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aby pokazać wskaźnik ładowania przy starcie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47" name="Łącznik prosty ze strzałką 46">
            <a:extLst>
              <a:ext uri="{FF2B5EF4-FFF2-40B4-BE49-F238E27FC236}">
                <a16:creationId xmlns:a16="http://schemas.microsoft.com/office/drawing/2014/main" id="{52B6C7BA-B56B-2A99-4676-0B477976AF70}"/>
              </a:ext>
            </a:extLst>
          </p:cNvPr>
          <p:cNvCxnSpPr>
            <a:cxnSpLocks/>
          </p:cNvCxnSpPr>
          <p:nvPr/>
        </p:nvCxnSpPr>
        <p:spPr>
          <a:xfrm flipV="1">
            <a:off x="2823894" y="1423476"/>
            <a:ext cx="376204" cy="514756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Prostokąt: zaokrąglone rogi 49">
            <a:extLst>
              <a:ext uri="{FF2B5EF4-FFF2-40B4-BE49-F238E27FC236}">
                <a16:creationId xmlns:a16="http://schemas.microsoft.com/office/drawing/2014/main" id="{B27DDF0C-F2DC-EE88-7677-A9BA4A1DE99B}"/>
              </a:ext>
            </a:extLst>
          </p:cNvPr>
          <p:cNvSpPr/>
          <p:nvPr/>
        </p:nvSpPr>
        <p:spPr>
          <a:xfrm>
            <a:off x="5502247" y="1533333"/>
            <a:ext cx="3607930" cy="683902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9" name="pole tekstowe 48">
            <a:extLst>
              <a:ext uri="{FF2B5EF4-FFF2-40B4-BE49-F238E27FC236}">
                <a16:creationId xmlns:a16="http://schemas.microsoft.com/office/drawing/2014/main" id="{CAAE4829-F0F6-8C1A-4706-0C8C9BA5BCEA}"/>
              </a:ext>
            </a:extLst>
          </p:cNvPr>
          <p:cNvSpPr txBox="1"/>
          <p:nvPr/>
        </p:nvSpPr>
        <p:spPr>
          <a:xfrm>
            <a:off x="5468424" y="1505952"/>
            <a:ext cx="36755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Przechowuje komunikat o błędzie, jeśli wystąpi; domyślnie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null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oznaczając brak błędu.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51" name="Łącznik prosty ze strzałką 50">
            <a:extLst>
              <a:ext uri="{FF2B5EF4-FFF2-40B4-BE49-F238E27FC236}">
                <a16:creationId xmlns:a16="http://schemas.microsoft.com/office/drawing/2014/main" id="{3314217D-65F1-7787-7062-C49E9B2E9F0F}"/>
              </a:ext>
            </a:extLst>
          </p:cNvPr>
          <p:cNvCxnSpPr>
            <a:cxnSpLocks/>
          </p:cNvCxnSpPr>
          <p:nvPr/>
        </p:nvCxnSpPr>
        <p:spPr>
          <a:xfrm flipH="1" flipV="1">
            <a:off x="4427984" y="1775504"/>
            <a:ext cx="1044286" cy="99780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Prostokąt: zaokrąglone rogi 52">
            <a:extLst>
              <a:ext uri="{FF2B5EF4-FFF2-40B4-BE49-F238E27FC236}">
                <a16:creationId xmlns:a16="http://schemas.microsoft.com/office/drawing/2014/main" id="{58E71F5B-6169-A387-3904-B10D7BED6851}"/>
              </a:ext>
            </a:extLst>
          </p:cNvPr>
          <p:cNvSpPr/>
          <p:nvPr/>
        </p:nvSpPr>
        <p:spPr>
          <a:xfrm>
            <a:off x="67646" y="3049478"/>
            <a:ext cx="2713854" cy="379522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54" name="pole tekstowe 53">
            <a:extLst>
              <a:ext uri="{FF2B5EF4-FFF2-40B4-BE49-F238E27FC236}">
                <a16:creationId xmlns:a16="http://schemas.microsoft.com/office/drawing/2014/main" id="{27C30DF2-9161-C4A8-D870-D62FB4140CE9}"/>
              </a:ext>
            </a:extLst>
          </p:cNvPr>
          <p:cNvSpPr txBox="1"/>
          <p:nvPr/>
        </p:nvSpPr>
        <p:spPr>
          <a:xfrm>
            <a:off x="115761" y="3096111"/>
            <a:ext cx="2713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przechowuje aktualny stan UI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55" name="Łącznik prosty ze strzałką 54">
            <a:extLst>
              <a:ext uri="{FF2B5EF4-FFF2-40B4-BE49-F238E27FC236}">
                <a16:creationId xmlns:a16="http://schemas.microsoft.com/office/drawing/2014/main" id="{E6089DC3-36F6-88A8-5A93-07513F841747}"/>
              </a:ext>
            </a:extLst>
          </p:cNvPr>
          <p:cNvCxnSpPr>
            <a:cxnSpLocks/>
          </p:cNvCxnSpPr>
          <p:nvPr/>
        </p:nvCxnSpPr>
        <p:spPr>
          <a:xfrm flipV="1">
            <a:off x="2794714" y="2745850"/>
            <a:ext cx="405384" cy="316826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Łącznik prosty ze strzałką 56">
            <a:extLst>
              <a:ext uri="{FF2B5EF4-FFF2-40B4-BE49-F238E27FC236}">
                <a16:creationId xmlns:a16="http://schemas.microsoft.com/office/drawing/2014/main" id="{04810025-3318-E2FC-41B3-15E509272F5A}"/>
              </a:ext>
            </a:extLst>
          </p:cNvPr>
          <p:cNvCxnSpPr>
            <a:cxnSpLocks/>
          </p:cNvCxnSpPr>
          <p:nvPr/>
        </p:nvCxnSpPr>
        <p:spPr>
          <a:xfrm>
            <a:off x="2816895" y="3209165"/>
            <a:ext cx="396417" cy="0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Prostokąt: zaokrąglone rogi 58">
            <a:extLst>
              <a:ext uri="{FF2B5EF4-FFF2-40B4-BE49-F238E27FC236}">
                <a16:creationId xmlns:a16="http://schemas.microsoft.com/office/drawing/2014/main" id="{01CF6F5F-DD64-CE03-9F4D-DF0C6AE62727}"/>
              </a:ext>
            </a:extLst>
          </p:cNvPr>
          <p:cNvSpPr/>
          <p:nvPr/>
        </p:nvSpPr>
        <p:spPr>
          <a:xfrm>
            <a:off x="124214" y="3617819"/>
            <a:ext cx="2713854" cy="1108551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60" name="pole tekstowe 59">
            <a:extLst>
              <a:ext uri="{FF2B5EF4-FFF2-40B4-BE49-F238E27FC236}">
                <a16:creationId xmlns:a16="http://schemas.microsoft.com/office/drawing/2014/main" id="{A19FA2D5-612A-657A-F577-C2A82EF1A720}"/>
              </a:ext>
            </a:extLst>
          </p:cNvPr>
          <p:cNvSpPr txBox="1"/>
          <p:nvPr/>
        </p:nvSpPr>
        <p:spPr>
          <a:xfrm>
            <a:off x="113970" y="3672868"/>
            <a:ext cx="27138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Aktualizuje stan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aby pokazać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wskaźnik ładowania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Użycie update jest bezpieczne wątkowo.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61" name="Łącznik prosty ze strzałką 60">
            <a:extLst>
              <a:ext uri="{FF2B5EF4-FFF2-40B4-BE49-F238E27FC236}">
                <a16:creationId xmlns:a16="http://schemas.microsoft.com/office/drawing/2014/main" id="{E9485313-24CF-FD23-0ABE-38BA0B9BBE4D}"/>
              </a:ext>
            </a:extLst>
          </p:cNvPr>
          <p:cNvCxnSpPr>
            <a:cxnSpLocks/>
          </p:cNvCxnSpPr>
          <p:nvPr/>
        </p:nvCxnSpPr>
        <p:spPr>
          <a:xfrm>
            <a:off x="2794714" y="4333609"/>
            <a:ext cx="1057206" cy="607559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087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6BAABE-97BD-A5D9-FF57-564676507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F7C58E-4F5A-50D2-E84E-FB6B58F6AA50}"/>
              </a:ext>
            </a:extLst>
          </p:cNvPr>
          <p:cNvSpPr/>
          <p:nvPr/>
        </p:nvSpPr>
        <p:spPr>
          <a:xfrm>
            <a:off x="1979712" y="188640"/>
            <a:ext cx="66967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Retrofit</a:t>
            </a:r>
            <a:endParaRPr lang="pl-PL" sz="2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64A567B7-32A8-661D-7321-E43839F50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358" y="836712"/>
            <a:ext cx="6146298" cy="6021288"/>
          </a:xfrm>
          <a:prstGeom prst="rect">
            <a:avLst/>
          </a:prstGeom>
        </p:spPr>
      </p:pic>
      <p:cxnSp>
        <p:nvCxnSpPr>
          <p:cNvPr id="12" name="Łącznik prosty ze strzałką 11">
            <a:extLst>
              <a:ext uri="{FF2B5EF4-FFF2-40B4-BE49-F238E27FC236}">
                <a16:creationId xmlns:a16="http://schemas.microsoft.com/office/drawing/2014/main" id="{936A7659-CA7D-6C5B-0665-646640790BCD}"/>
              </a:ext>
            </a:extLst>
          </p:cNvPr>
          <p:cNvCxnSpPr>
            <a:cxnSpLocks/>
          </p:cNvCxnSpPr>
          <p:nvPr/>
        </p:nvCxnSpPr>
        <p:spPr>
          <a:xfrm flipV="1">
            <a:off x="2742756" y="1052736"/>
            <a:ext cx="297602" cy="144016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Prostokąt: zaokrąglone rogi 12">
            <a:extLst>
              <a:ext uri="{FF2B5EF4-FFF2-40B4-BE49-F238E27FC236}">
                <a16:creationId xmlns:a16="http://schemas.microsoft.com/office/drawing/2014/main" id="{C3EDFF00-B70E-A1F9-27C5-C76654411F3D}"/>
              </a:ext>
            </a:extLst>
          </p:cNvPr>
          <p:cNvSpPr/>
          <p:nvPr/>
        </p:nvSpPr>
        <p:spPr>
          <a:xfrm>
            <a:off x="27787" y="821397"/>
            <a:ext cx="2713854" cy="1024664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1F1A0D12-DE21-624B-6402-D401DA3F309C}"/>
              </a:ext>
            </a:extLst>
          </p:cNvPr>
          <p:cNvSpPr txBox="1"/>
          <p:nvPr/>
        </p:nvSpPr>
        <p:spPr>
          <a:xfrm>
            <a:off x="27787" y="821397"/>
            <a:ext cx="27138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Klasa stanu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UI, która w jednym obiekcie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grupuje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wszystkie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informacje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potrzebne do narysowania ekranu.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31" name="Łącznik prosty ze strzałką 30">
            <a:extLst>
              <a:ext uri="{FF2B5EF4-FFF2-40B4-BE49-F238E27FC236}">
                <a16:creationId xmlns:a16="http://schemas.microsoft.com/office/drawing/2014/main" id="{46633A2F-0249-7F56-7CFE-1B94544790C4}"/>
              </a:ext>
            </a:extLst>
          </p:cNvPr>
          <p:cNvCxnSpPr>
            <a:cxnSpLocks/>
          </p:cNvCxnSpPr>
          <p:nvPr/>
        </p:nvCxnSpPr>
        <p:spPr>
          <a:xfrm flipH="1">
            <a:off x="5652120" y="980728"/>
            <a:ext cx="1125700" cy="144016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Prostokąt: zaokrąglone rogi 31">
            <a:extLst>
              <a:ext uri="{FF2B5EF4-FFF2-40B4-BE49-F238E27FC236}">
                <a16:creationId xmlns:a16="http://schemas.microsoft.com/office/drawing/2014/main" id="{4C9A8353-C3E8-1A39-4587-ABBF688BE0DC}"/>
              </a:ext>
            </a:extLst>
          </p:cNvPr>
          <p:cNvSpPr/>
          <p:nvPr/>
        </p:nvSpPr>
        <p:spPr>
          <a:xfrm>
            <a:off x="6804248" y="455334"/>
            <a:ext cx="2189836" cy="807403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33" name="pole tekstowe 32">
            <a:extLst>
              <a:ext uri="{FF2B5EF4-FFF2-40B4-BE49-F238E27FC236}">
                <a16:creationId xmlns:a16="http://schemas.microsoft.com/office/drawing/2014/main" id="{C07317FB-3C04-05A1-1265-9CB340454AE1}"/>
              </a:ext>
            </a:extLst>
          </p:cNvPr>
          <p:cNvSpPr txBox="1"/>
          <p:nvPr/>
        </p:nvSpPr>
        <p:spPr>
          <a:xfrm>
            <a:off x="6849828" y="489013"/>
            <a:ext cx="21178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Przechowuje listę postów do wyświetlenia; domyślnie jest pusta.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sp>
        <p:nvSpPr>
          <p:cNvPr id="42" name="Prostokąt: zaokrąglone rogi 41">
            <a:extLst>
              <a:ext uri="{FF2B5EF4-FFF2-40B4-BE49-F238E27FC236}">
                <a16:creationId xmlns:a16="http://schemas.microsoft.com/office/drawing/2014/main" id="{2C372215-F5CC-87E4-FAE1-A48C80CC6924}"/>
              </a:ext>
            </a:extLst>
          </p:cNvPr>
          <p:cNvSpPr/>
          <p:nvPr/>
        </p:nvSpPr>
        <p:spPr>
          <a:xfrm>
            <a:off x="67646" y="1915818"/>
            <a:ext cx="2713854" cy="1024664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3" name="pole tekstowe 42">
            <a:extLst>
              <a:ext uri="{FF2B5EF4-FFF2-40B4-BE49-F238E27FC236}">
                <a16:creationId xmlns:a16="http://schemas.microsoft.com/office/drawing/2014/main" id="{B7C56DDF-23B3-8DC9-81CB-0BA45A00F1DE}"/>
              </a:ext>
            </a:extLst>
          </p:cNvPr>
          <p:cNvSpPr txBox="1"/>
          <p:nvPr/>
        </p:nvSpPr>
        <p:spPr>
          <a:xfrm>
            <a:off x="50303" y="1938232"/>
            <a:ext cx="27138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Informuje, czy dane są w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trakcie ładowania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domyślnie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true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aby pokazać wskaźnik ładowania przy starcie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47" name="Łącznik prosty ze strzałką 46">
            <a:extLst>
              <a:ext uri="{FF2B5EF4-FFF2-40B4-BE49-F238E27FC236}">
                <a16:creationId xmlns:a16="http://schemas.microsoft.com/office/drawing/2014/main" id="{AC71BA84-0744-EA38-B857-331D318866EA}"/>
              </a:ext>
            </a:extLst>
          </p:cNvPr>
          <p:cNvCxnSpPr>
            <a:cxnSpLocks/>
          </p:cNvCxnSpPr>
          <p:nvPr/>
        </p:nvCxnSpPr>
        <p:spPr>
          <a:xfrm flipV="1">
            <a:off x="2823894" y="1423476"/>
            <a:ext cx="376204" cy="514756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Prostokąt: zaokrąglone rogi 49">
            <a:extLst>
              <a:ext uri="{FF2B5EF4-FFF2-40B4-BE49-F238E27FC236}">
                <a16:creationId xmlns:a16="http://schemas.microsoft.com/office/drawing/2014/main" id="{CC15A81A-BDE5-D228-99C2-79AB50C14863}"/>
              </a:ext>
            </a:extLst>
          </p:cNvPr>
          <p:cNvSpPr/>
          <p:nvPr/>
        </p:nvSpPr>
        <p:spPr>
          <a:xfrm>
            <a:off x="5502247" y="1533333"/>
            <a:ext cx="3607930" cy="683902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9" name="pole tekstowe 48">
            <a:extLst>
              <a:ext uri="{FF2B5EF4-FFF2-40B4-BE49-F238E27FC236}">
                <a16:creationId xmlns:a16="http://schemas.microsoft.com/office/drawing/2014/main" id="{7B307681-B8A8-87E5-BFEA-E8044E0B42B2}"/>
              </a:ext>
            </a:extLst>
          </p:cNvPr>
          <p:cNvSpPr txBox="1"/>
          <p:nvPr/>
        </p:nvSpPr>
        <p:spPr>
          <a:xfrm>
            <a:off x="5468424" y="1505952"/>
            <a:ext cx="36755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Przechowuje komunikat o błędzie, jeśli wystąpi; domyślnie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null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oznaczając brak błędu.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51" name="Łącznik prosty ze strzałką 50">
            <a:extLst>
              <a:ext uri="{FF2B5EF4-FFF2-40B4-BE49-F238E27FC236}">
                <a16:creationId xmlns:a16="http://schemas.microsoft.com/office/drawing/2014/main" id="{138362ED-FFB0-9820-AA5F-92C1C3D79ACD}"/>
              </a:ext>
            </a:extLst>
          </p:cNvPr>
          <p:cNvCxnSpPr>
            <a:cxnSpLocks/>
          </p:cNvCxnSpPr>
          <p:nvPr/>
        </p:nvCxnSpPr>
        <p:spPr>
          <a:xfrm flipH="1" flipV="1">
            <a:off x="4427984" y="1775504"/>
            <a:ext cx="1044286" cy="99780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Prostokąt: zaokrąglone rogi 52">
            <a:extLst>
              <a:ext uri="{FF2B5EF4-FFF2-40B4-BE49-F238E27FC236}">
                <a16:creationId xmlns:a16="http://schemas.microsoft.com/office/drawing/2014/main" id="{332F122F-D321-09B4-5081-8E9522986DFF}"/>
              </a:ext>
            </a:extLst>
          </p:cNvPr>
          <p:cNvSpPr/>
          <p:nvPr/>
        </p:nvSpPr>
        <p:spPr>
          <a:xfrm>
            <a:off x="67646" y="3049478"/>
            <a:ext cx="2713854" cy="379522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54" name="pole tekstowe 53">
            <a:extLst>
              <a:ext uri="{FF2B5EF4-FFF2-40B4-BE49-F238E27FC236}">
                <a16:creationId xmlns:a16="http://schemas.microsoft.com/office/drawing/2014/main" id="{A0781711-7B45-832C-B8E1-5E7D510C2C53}"/>
              </a:ext>
            </a:extLst>
          </p:cNvPr>
          <p:cNvSpPr txBox="1"/>
          <p:nvPr/>
        </p:nvSpPr>
        <p:spPr>
          <a:xfrm>
            <a:off x="115761" y="3096111"/>
            <a:ext cx="2713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przechowuje aktualny stan UI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55" name="Łącznik prosty ze strzałką 54">
            <a:extLst>
              <a:ext uri="{FF2B5EF4-FFF2-40B4-BE49-F238E27FC236}">
                <a16:creationId xmlns:a16="http://schemas.microsoft.com/office/drawing/2014/main" id="{D17EFEDE-84A2-AE4C-E3F8-88EB4F03040E}"/>
              </a:ext>
            </a:extLst>
          </p:cNvPr>
          <p:cNvCxnSpPr>
            <a:cxnSpLocks/>
          </p:cNvCxnSpPr>
          <p:nvPr/>
        </p:nvCxnSpPr>
        <p:spPr>
          <a:xfrm flipV="1">
            <a:off x="2794714" y="2745850"/>
            <a:ext cx="405384" cy="316826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Łącznik prosty ze strzałką 56">
            <a:extLst>
              <a:ext uri="{FF2B5EF4-FFF2-40B4-BE49-F238E27FC236}">
                <a16:creationId xmlns:a16="http://schemas.microsoft.com/office/drawing/2014/main" id="{9DC32E82-B74A-31F4-9C80-5CB73A1569CB}"/>
              </a:ext>
            </a:extLst>
          </p:cNvPr>
          <p:cNvCxnSpPr>
            <a:cxnSpLocks/>
          </p:cNvCxnSpPr>
          <p:nvPr/>
        </p:nvCxnSpPr>
        <p:spPr>
          <a:xfrm>
            <a:off x="2816895" y="3209165"/>
            <a:ext cx="396417" cy="0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Prostokąt: zaokrąglone rogi 58">
            <a:extLst>
              <a:ext uri="{FF2B5EF4-FFF2-40B4-BE49-F238E27FC236}">
                <a16:creationId xmlns:a16="http://schemas.microsoft.com/office/drawing/2014/main" id="{00792A11-42DA-3A4E-83F4-4CFC66F43BA3}"/>
              </a:ext>
            </a:extLst>
          </p:cNvPr>
          <p:cNvSpPr/>
          <p:nvPr/>
        </p:nvSpPr>
        <p:spPr>
          <a:xfrm>
            <a:off x="124214" y="3617819"/>
            <a:ext cx="2713854" cy="1108551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60" name="pole tekstowe 59">
            <a:extLst>
              <a:ext uri="{FF2B5EF4-FFF2-40B4-BE49-F238E27FC236}">
                <a16:creationId xmlns:a16="http://schemas.microsoft.com/office/drawing/2014/main" id="{14A3AF77-98D4-B3F3-D8AB-366A95F35234}"/>
              </a:ext>
            </a:extLst>
          </p:cNvPr>
          <p:cNvSpPr txBox="1"/>
          <p:nvPr/>
        </p:nvSpPr>
        <p:spPr>
          <a:xfrm>
            <a:off x="113970" y="3672868"/>
            <a:ext cx="27138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Aktualizuje stan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aby pokazać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wskaźnik ładowania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Użycie update jest bezpieczne wątkowo.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61" name="Łącznik prosty ze strzałką 60">
            <a:extLst>
              <a:ext uri="{FF2B5EF4-FFF2-40B4-BE49-F238E27FC236}">
                <a16:creationId xmlns:a16="http://schemas.microsoft.com/office/drawing/2014/main" id="{FD489757-2A8C-B2E3-EF44-0A28DFC197CB}"/>
              </a:ext>
            </a:extLst>
          </p:cNvPr>
          <p:cNvCxnSpPr>
            <a:cxnSpLocks/>
          </p:cNvCxnSpPr>
          <p:nvPr/>
        </p:nvCxnSpPr>
        <p:spPr>
          <a:xfrm>
            <a:off x="2794714" y="4333609"/>
            <a:ext cx="1057206" cy="607559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Prostokąt: zaokrąglone rogi 62">
            <a:extLst>
              <a:ext uri="{FF2B5EF4-FFF2-40B4-BE49-F238E27FC236}">
                <a16:creationId xmlns:a16="http://schemas.microsoft.com/office/drawing/2014/main" id="{7B01CEC8-6CD9-7E9E-E733-BC9C60979D0A}"/>
              </a:ext>
            </a:extLst>
          </p:cNvPr>
          <p:cNvSpPr/>
          <p:nvPr/>
        </p:nvSpPr>
        <p:spPr>
          <a:xfrm>
            <a:off x="124214" y="4849732"/>
            <a:ext cx="2929940" cy="869258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64" name="pole tekstowe 63">
            <a:extLst>
              <a:ext uri="{FF2B5EF4-FFF2-40B4-BE49-F238E27FC236}">
                <a16:creationId xmlns:a16="http://schemas.microsoft.com/office/drawing/2014/main" id="{F279ED1D-4B1C-2F5B-0B13-9B8C610EA950}"/>
              </a:ext>
            </a:extLst>
          </p:cNvPr>
          <p:cNvSpPr txBox="1"/>
          <p:nvPr/>
        </p:nvSpPr>
        <p:spPr>
          <a:xfrm>
            <a:off x="113970" y="4904780"/>
            <a:ext cx="28615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 przypadku sukcesu, aktualizuje stan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nową listą postów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ukrywa wskaźnik ładowania.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65" name="Łącznik prosty ze strzałką 64">
            <a:extLst>
              <a:ext uri="{FF2B5EF4-FFF2-40B4-BE49-F238E27FC236}">
                <a16:creationId xmlns:a16="http://schemas.microsoft.com/office/drawing/2014/main" id="{147A0E90-2AD6-176C-6C9B-4560CA56174D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3054154" y="5284361"/>
            <a:ext cx="1157806" cy="297258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208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B52B30-7722-F10B-187E-50AF1239D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3F551F-5643-51E7-85EE-4C9994D0B5A4}"/>
              </a:ext>
            </a:extLst>
          </p:cNvPr>
          <p:cNvSpPr/>
          <p:nvPr/>
        </p:nvSpPr>
        <p:spPr>
          <a:xfrm>
            <a:off x="1979712" y="188640"/>
            <a:ext cx="66967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Retrofit</a:t>
            </a:r>
            <a:endParaRPr lang="pl-PL" sz="2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EA04E46D-B183-F28F-55ED-D1D43BF47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358" y="836712"/>
            <a:ext cx="6146298" cy="6021288"/>
          </a:xfrm>
          <a:prstGeom prst="rect">
            <a:avLst/>
          </a:prstGeom>
        </p:spPr>
      </p:pic>
      <p:cxnSp>
        <p:nvCxnSpPr>
          <p:cNvPr id="12" name="Łącznik prosty ze strzałką 11">
            <a:extLst>
              <a:ext uri="{FF2B5EF4-FFF2-40B4-BE49-F238E27FC236}">
                <a16:creationId xmlns:a16="http://schemas.microsoft.com/office/drawing/2014/main" id="{7E1CA92F-9553-1ACE-0766-D1645AF5BBF4}"/>
              </a:ext>
            </a:extLst>
          </p:cNvPr>
          <p:cNvCxnSpPr>
            <a:cxnSpLocks/>
          </p:cNvCxnSpPr>
          <p:nvPr/>
        </p:nvCxnSpPr>
        <p:spPr>
          <a:xfrm flipV="1">
            <a:off x="2742756" y="1052736"/>
            <a:ext cx="297602" cy="144016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Prostokąt: zaokrąglone rogi 12">
            <a:extLst>
              <a:ext uri="{FF2B5EF4-FFF2-40B4-BE49-F238E27FC236}">
                <a16:creationId xmlns:a16="http://schemas.microsoft.com/office/drawing/2014/main" id="{6B45936D-9006-8A80-828E-55FF64E827C6}"/>
              </a:ext>
            </a:extLst>
          </p:cNvPr>
          <p:cNvSpPr/>
          <p:nvPr/>
        </p:nvSpPr>
        <p:spPr>
          <a:xfrm>
            <a:off x="27787" y="821397"/>
            <a:ext cx="2713854" cy="1024664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016FB766-46F4-6409-EEC2-7EE3CBF1A144}"/>
              </a:ext>
            </a:extLst>
          </p:cNvPr>
          <p:cNvSpPr txBox="1"/>
          <p:nvPr/>
        </p:nvSpPr>
        <p:spPr>
          <a:xfrm>
            <a:off x="27787" y="821397"/>
            <a:ext cx="27138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Klasa stanu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UI, która w jednym obiekcie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grupuje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wszystkie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informacje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potrzebne do narysowania ekranu.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31" name="Łącznik prosty ze strzałką 30">
            <a:extLst>
              <a:ext uri="{FF2B5EF4-FFF2-40B4-BE49-F238E27FC236}">
                <a16:creationId xmlns:a16="http://schemas.microsoft.com/office/drawing/2014/main" id="{ED46852C-22EC-45C6-EAC6-9C196AFCB464}"/>
              </a:ext>
            </a:extLst>
          </p:cNvPr>
          <p:cNvCxnSpPr>
            <a:cxnSpLocks/>
          </p:cNvCxnSpPr>
          <p:nvPr/>
        </p:nvCxnSpPr>
        <p:spPr>
          <a:xfrm flipH="1">
            <a:off x="5652120" y="980728"/>
            <a:ext cx="1125700" cy="144016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Prostokąt: zaokrąglone rogi 31">
            <a:extLst>
              <a:ext uri="{FF2B5EF4-FFF2-40B4-BE49-F238E27FC236}">
                <a16:creationId xmlns:a16="http://schemas.microsoft.com/office/drawing/2014/main" id="{56486135-A3C2-DFB2-0195-27D1B972C9C3}"/>
              </a:ext>
            </a:extLst>
          </p:cNvPr>
          <p:cNvSpPr/>
          <p:nvPr/>
        </p:nvSpPr>
        <p:spPr>
          <a:xfrm>
            <a:off x="6804248" y="455334"/>
            <a:ext cx="2189836" cy="807403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33" name="pole tekstowe 32">
            <a:extLst>
              <a:ext uri="{FF2B5EF4-FFF2-40B4-BE49-F238E27FC236}">
                <a16:creationId xmlns:a16="http://schemas.microsoft.com/office/drawing/2014/main" id="{FA0C9ECB-44DA-B8D3-1E27-F2B18B3442F6}"/>
              </a:ext>
            </a:extLst>
          </p:cNvPr>
          <p:cNvSpPr txBox="1"/>
          <p:nvPr/>
        </p:nvSpPr>
        <p:spPr>
          <a:xfrm>
            <a:off x="6849828" y="489013"/>
            <a:ext cx="21178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Przechowuje listę postów do wyświetlenia; domyślnie jest pusta.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sp>
        <p:nvSpPr>
          <p:cNvPr id="42" name="Prostokąt: zaokrąglone rogi 41">
            <a:extLst>
              <a:ext uri="{FF2B5EF4-FFF2-40B4-BE49-F238E27FC236}">
                <a16:creationId xmlns:a16="http://schemas.microsoft.com/office/drawing/2014/main" id="{045381EB-D703-2049-9137-16EB358B3EDF}"/>
              </a:ext>
            </a:extLst>
          </p:cNvPr>
          <p:cNvSpPr/>
          <p:nvPr/>
        </p:nvSpPr>
        <p:spPr>
          <a:xfrm>
            <a:off x="67646" y="1915818"/>
            <a:ext cx="2713854" cy="1024664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3" name="pole tekstowe 42">
            <a:extLst>
              <a:ext uri="{FF2B5EF4-FFF2-40B4-BE49-F238E27FC236}">
                <a16:creationId xmlns:a16="http://schemas.microsoft.com/office/drawing/2014/main" id="{A14534FB-D028-79C8-0493-A69360E0147A}"/>
              </a:ext>
            </a:extLst>
          </p:cNvPr>
          <p:cNvSpPr txBox="1"/>
          <p:nvPr/>
        </p:nvSpPr>
        <p:spPr>
          <a:xfrm>
            <a:off x="50303" y="1938232"/>
            <a:ext cx="27138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Informuje, czy dane są w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trakcie ładowania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domyślnie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true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aby pokazać wskaźnik ładowania przy starcie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47" name="Łącznik prosty ze strzałką 46">
            <a:extLst>
              <a:ext uri="{FF2B5EF4-FFF2-40B4-BE49-F238E27FC236}">
                <a16:creationId xmlns:a16="http://schemas.microsoft.com/office/drawing/2014/main" id="{EACDABFA-ECD5-D5D5-0A7E-D8094E2B11EB}"/>
              </a:ext>
            </a:extLst>
          </p:cNvPr>
          <p:cNvCxnSpPr>
            <a:cxnSpLocks/>
          </p:cNvCxnSpPr>
          <p:nvPr/>
        </p:nvCxnSpPr>
        <p:spPr>
          <a:xfrm flipV="1">
            <a:off x="2823894" y="1423476"/>
            <a:ext cx="376204" cy="514756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Prostokąt: zaokrąglone rogi 49">
            <a:extLst>
              <a:ext uri="{FF2B5EF4-FFF2-40B4-BE49-F238E27FC236}">
                <a16:creationId xmlns:a16="http://schemas.microsoft.com/office/drawing/2014/main" id="{199C9704-6990-5F5F-6946-11D1D2A9E2B5}"/>
              </a:ext>
            </a:extLst>
          </p:cNvPr>
          <p:cNvSpPr/>
          <p:nvPr/>
        </p:nvSpPr>
        <p:spPr>
          <a:xfrm>
            <a:off x="5502247" y="1533333"/>
            <a:ext cx="3607930" cy="683902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9" name="pole tekstowe 48">
            <a:extLst>
              <a:ext uri="{FF2B5EF4-FFF2-40B4-BE49-F238E27FC236}">
                <a16:creationId xmlns:a16="http://schemas.microsoft.com/office/drawing/2014/main" id="{1DBAB31A-4F0A-97D7-F7EC-61222B65C0C0}"/>
              </a:ext>
            </a:extLst>
          </p:cNvPr>
          <p:cNvSpPr txBox="1"/>
          <p:nvPr/>
        </p:nvSpPr>
        <p:spPr>
          <a:xfrm>
            <a:off x="5468424" y="1505952"/>
            <a:ext cx="36755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Przechowuje komunikat o błędzie, jeśli wystąpi; domyślnie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null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oznaczając brak błędu.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51" name="Łącznik prosty ze strzałką 50">
            <a:extLst>
              <a:ext uri="{FF2B5EF4-FFF2-40B4-BE49-F238E27FC236}">
                <a16:creationId xmlns:a16="http://schemas.microsoft.com/office/drawing/2014/main" id="{503BAF44-7ECE-B67C-AD5E-775F14EF9A35}"/>
              </a:ext>
            </a:extLst>
          </p:cNvPr>
          <p:cNvCxnSpPr>
            <a:cxnSpLocks/>
          </p:cNvCxnSpPr>
          <p:nvPr/>
        </p:nvCxnSpPr>
        <p:spPr>
          <a:xfrm flipH="1" flipV="1">
            <a:off x="4427984" y="1775504"/>
            <a:ext cx="1044286" cy="99780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Prostokąt: zaokrąglone rogi 52">
            <a:extLst>
              <a:ext uri="{FF2B5EF4-FFF2-40B4-BE49-F238E27FC236}">
                <a16:creationId xmlns:a16="http://schemas.microsoft.com/office/drawing/2014/main" id="{18EB298B-C5F5-FF4B-B6F5-207C6B30E688}"/>
              </a:ext>
            </a:extLst>
          </p:cNvPr>
          <p:cNvSpPr/>
          <p:nvPr/>
        </p:nvSpPr>
        <p:spPr>
          <a:xfrm>
            <a:off x="67646" y="3049478"/>
            <a:ext cx="2713854" cy="379522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54" name="pole tekstowe 53">
            <a:extLst>
              <a:ext uri="{FF2B5EF4-FFF2-40B4-BE49-F238E27FC236}">
                <a16:creationId xmlns:a16="http://schemas.microsoft.com/office/drawing/2014/main" id="{E5202105-D15A-29EF-49D9-59D79B5437E5}"/>
              </a:ext>
            </a:extLst>
          </p:cNvPr>
          <p:cNvSpPr txBox="1"/>
          <p:nvPr/>
        </p:nvSpPr>
        <p:spPr>
          <a:xfrm>
            <a:off x="115761" y="3096111"/>
            <a:ext cx="2713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przechowuje aktualny stan UI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55" name="Łącznik prosty ze strzałką 54">
            <a:extLst>
              <a:ext uri="{FF2B5EF4-FFF2-40B4-BE49-F238E27FC236}">
                <a16:creationId xmlns:a16="http://schemas.microsoft.com/office/drawing/2014/main" id="{A0E0651B-29DA-4611-5A10-4907801A2DA5}"/>
              </a:ext>
            </a:extLst>
          </p:cNvPr>
          <p:cNvCxnSpPr>
            <a:cxnSpLocks/>
          </p:cNvCxnSpPr>
          <p:nvPr/>
        </p:nvCxnSpPr>
        <p:spPr>
          <a:xfrm flipV="1">
            <a:off x="2794714" y="2745850"/>
            <a:ext cx="405384" cy="316826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Łącznik prosty ze strzałką 56">
            <a:extLst>
              <a:ext uri="{FF2B5EF4-FFF2-40B4-BE49-F238E27FC236}">
                <a16:creationId xmlns:a16="http://schemas.microsoft.com/office/drawing/2014/main" id="{9DAD25B5-E1BF-40CC-C4F0-0DDE982247BE}"/>
              </a:ext>
            </a:extLst>
          </p:cNvPr>
          <p:cNvCxnSpPr>
            <a:cxnSpLocks/>
          </p:cNvCxnSpPr>
          <p:nvPr/>
        </p:nvCxnSpPr>
        <p:spPr>
          <a:xfrm>
            <a:off x="2816895" y="3209165"/>
            <a:ext cx="396417" cy="0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Prostokąt: zaokrąglone rogi 58">
            <a:extLst>
              <a:ext uri="{FF2B5EF4-FFF2-40B4-BE49-F238E27FC236}">
                <a16:creationId xmlns:a16="http://schemas.microsoft.com/office/drawing/2014/main" id="{7C3DD44D-E2FD-A50B-4176-36FC68298A06}"/>
              </a:ext>
            </a:extLst>
          </p:cNvPr>
          <p:cNvSpPr/>
          <p:nvPr/>
        </p:nvSpPr>
        <p:spPr>
          <a:xfrm>
            <a:off x="124214" y="3617819"/>
            <a:ext cx="2713854" cy="1108551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60" name="pole tekstowe 59">
            <a:extLst>
              <a:ext uri="{FF2B5EF4-FFF2-40B4-BE49-F238E27FC236}">
                <a16:creationId xmlns:a16="http://schemas.microsoft.com/office/drawing/2014/main" id="{CB0F3CA1-CF5A-AED3-A509-32A9E77FFDA0}"/>
              </a:ext>
            </a:extLst>
          </p:cNvPr>
          <p:cNvSpPr txBox="1"/>
          <p:nvPr/>
        </p:nvSpPr>
        <p:spPr>
          <a:xfrm>
            <a:off x="113970" y="3672868"/>
            <a:ext cx="27138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Aktualizuje stan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aby pokazać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wskaźnik ładowania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Użycie update jest bezpieczne wątkowo.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61" name="Łącznik prosty ze strzałką 60">
            <a:extLst>
              <a:ext uri="{FF2B5EF4-FFF2-40B4-BE49-F238E27FC236}">
                <a16:creationId xmlns:a16="http://schemas.microsoft.com/office/drawing/2014/main" id="{5D13725C-1A7D-5A0D-5E74-2BA8B6E0D3B1}"/>
              </a:ext>
            </a:extLst>
          </p:cNvPr>
          <p:cNvCxnSpPr>
            <a:cxnSpLocks/>
          </p:cNvCxnSpPr>
          <p:nvPr/>
        </p:nvCxnSpPr>
        <p:spPr>
          <a:xfrm>
            <a:off x="2794714" y="4333609"/>
            <a:ext cx="1057206" cy="607559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Prostokąt: zaokrąglone rogi 62">
            <a:extLst>
              <a:ext uri="{FF2B5EF4-FFF2-40B4-BE49-F238E27FC236}">
                <a16:creationId xmlns:a16="http://schemas.microsoft.com/office/drawing/2014/main" id="{2B233DC2-EF03-79A9-C4DB-C67C4073EEA7}"/>
              </a:ext>
            </a:extLst>
          </p:cNvPr>
          <p:cNvSpPr/>
          <p:nvPr/>
        </p:nvSpPr>
        <p:spPr>
          <a:xfrm>
            <a:off x="124214" y="4849732"/>
            <a:ext cx="2929940" cy="869258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64" name="pole tekstowe 63">
            <a:extLst>
              <a:ext uri="{FF2B5EF4-FFF2-40B4-BE49-F238E27FC236}">
                <a16:creationId xmlns:a16="http://schemas.microsoft.com/office/drawing/2014/main" id="{D5D8D139-EA9E-13CC-FA41-B97FDFD2711A}"/>
              </a:ext>
            </a:extLst>
          </p:cNvPr>
          <p:cNvSpPr txBox="1"/>
          <p:nvPr/>
        </p:nvSpPr>
        <p:spPr>
          <a:xfrm>
            <a:off x="113970" y="4904780"/>
            <a:ext cx="28615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 przypadku sukcesu, aktualizuje stan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nową listą postów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ukrywa wskaźnik ładowania.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65" name="Łącznik prosty ze strzałką 64">
            <a:extLst>
              <a:ext uri="{FF2B5EF4-FFF2-40B4-BE49-F238E27FC236}">
                <a16:creationId xmlns:a16="http://schemas.microsoft.com/office/drawing/2014/main" id="{21BE9479-F697-24CC-EE2D-74557B5D0A3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3054154" y="5284361"/>
            <a:ext cx="1157806" cy="297258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Prostokąt: zaokrąglone rogi 67">
            <a:extLst>
              <a:ext uri="{FF2B5EF4-FFF2-40B4-BE49-F238E27FC236}">
                <a16:creationId xmlns:a16="http://schemas.microsoft.com/office/drawing/2014/main" id="{E4DBB083-AFB9-3056-A8C4-AE9B897CB73B}"/>
              </a:ext>
            </a:extLst>
          </p:cNvPr>
          <p:cNvSpPr/>
          <p:nvPr/>
        </p:nvSpPr>
        <p:spPr>
          <a:xfrm>
            <a:off x="148758" y="5813245"/>
            <a:ext cx="3487138" cy="856115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69" name="pole tekstowe 68">
            <a:extLst>
              <a:ext uri="{FF2B5EF4-FFF2-40B4-BE49-F238E27FC236}">
                <a16:creationId xmlns:a16="http://schemas.microsoft.com/office/drawing/2014/main" id="{DE217366-37B9-3040-095D-BED62291119C}"/>
              </a:ext>
            </a:extLst>
          </p:cNvPr>
          <p:cNvSpPr txBox="1"/>
          <p:nvPr/>
        </p:nvSpPr>
        <p:spPr>
          <a:xfrm>
            <a:off x="138514" y="5868293"/>
            <a:ext cx="34973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 przypadku błędu (wyjątku), aktualizuje stan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komunikatem o błędzie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również ukrywa wskaźnik ładowania.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70" name="Łącznik prosty ze strzałką 69">
            <a:extLst>
              <a:ext uri="{FF2B5EF4-FFF2-40B4-BE49-F238E27FC236}">
                <a16:creationId xmlns:a16="http://schemas.microsoft.com/office/drawing/2014/main" id="{CCC0EA1E-B8F3-95A9-8CF8-346732C48D62}"/>
              </a:ext>
            </a:extLst>
          </p:cNvPr>
          <p:cNvCxnSpPr>
            <a:cxnSpLocks/>
            <a:stCxn id="68" idx="3"/>
          </p:cNvCxnSpPr>
          <p:nvPr/>
        </p:nvCxnSpPr>
        <p:spPr>
          <a:xfrm flipV="1">
            <a:off x="3635896" y="6237312"/>
            <a:ext cx="576064" cy="3991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0837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2DC10E-6F1B-F80A-C568-DAE309464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C71DF8-D484-DA24-9DB8-B26C9656A566}"/>
              </a:ext>
            </a:extLst>
          </p:cNvPr>
          <p:cNvSpPr/>
          <p:nvPr/>
        </p:nvSpPr>
        <p:spPr>
          <a:xfrm>
            <a:off x="1979712" y="188640"/>
            <a:ext cx="66967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Retrofit</a:t>
            </a:r>
            <a:endParaRPr lang="pl-PL" sz="2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22C03EC-2695-EE98-4B86-F58ED4956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1545211"/>
            <a:ext cx="7364386" cy="3767578"/>
          </a:xfrm>
          <a:prstGeom prst="rect">
            <a:avLst/>
          </a:prstGeom>
        </p:spPr>
      </p:pic>
      <p:sp>
        <p:nvSpPr>
          <p:cNvPr id="5" name="Prostokąt: zaokrąglone rogi 4">
            <a:extLst>
              <a:ext uri="{FF2B5EF4-FFF2-40B4-BE49-F238E27FC236}">
                <a16:creationId xmlns:a16="http://schemas.microsoft.com/office/drawing/2014/main" id="{72BADAE9-7F15-67BE-4DAF-802206F911AF}"/>
              </a:ext>
            </a:extLst>
          </p:cNvPr>
          <p:cNvSpPr/>
          <p:nvPr/>
        </p:nvSpPr>
        <p:spPr>
          <a:xfrm>
            <a:off x="87934" y="2276872"/>
            <a:ext cx="2467842" cy="869258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09BBE48C-C37D-0332-3E72-1DD9A05DA020}"/>
              </a:ext>
            </a:extLst>
          </p:cNvPr>
          <p:cNvSpPr txBox="1"/>
          <p:nvPr/>
        </p:nvSpPr>
        <p:spPr>
          <a:xfrm>
            <a:off x="87934" y="2348880"/>
            <a:ext cx="23697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Jeśli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isLoading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 wartość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true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wyświetlany jest tylko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CircularProgressIndicator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7" name="Łącznik prosty ze strzałką 6">
            <a:extLst>
              <a:ext uri="{FF2B5EF4-FFF2-40B4-BE49-F238E27FC236}">
                <a16:creationId xmlns:a16="http://schemas.microsoft.com/office/drawing/2014/main" id="{5C4450D1-B134-F9D4-CFE9-9A7CE3656186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555776" y="2564904"/>
            <a:ext cx="432048" cy="146597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Prostokąt: zaokrąglone rogi 16">
            <a:extLst>
              <a:ext uri="{FF2B5EF4-FFF2-40B4-BE49-F238E27FC236}">
                <a16:creationId xmlns:a16="http://schemas.microsoft.com/office/drawing/2014/main" id="{16AD62DD-988E-3A43-7C76-DDE15636DB4E}"/>
              </a:ext>
            </a:extLst>
          </p:cNvPr>
          <p:cNvSpPr/>
          <p:nvPr/>
        </p:nvSpPr>
        <p:spPr>
          <a:xfrm>
            <a:off x="87934" y="3241021"/>
            <a:ext cx="2467842" cy="869258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951A2615-616E-4974-77F4-9A3673ABD821}"/>
              </a:ext>
            </a:extLst>
          </p:cNvPr>
          <p:cNvSpPr txBox="1"/>
          <p:nvPr/>
        </p:nvSpPr>
        <p:spPr>
          <a:xfrm>
            <a:off x="87934" y="3313029"/>
            <a:ext cx="23697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Jeśli pole error nie jest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null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wyświetlany jest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Text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 komunikatem o błędzie.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19" name="Łącznik prosty ze strzałką 18">
            <a:extLst>
              <a:ext uri="{FF2B5EF4-FFF2-40B4-BE49-F238E27FC236}">
                <a16:creationId xmlns:a16="http://schemas.microsoft.com/office/drawing/2014/main" id="{FE752D52-71F2-A50C-2548-F324DAAAB281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555776" y="3337591"/>
            <a:ext cx="576064" cy="338059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Prostokąt: zaokrąglone rogi 20">
            <a:extLst>
              <a:ext uri="{FF2B5EF4-FFF2-40B4-BE49-F238E27FC236}">
                <a16:creationId xmlns:a16="http://schemas.microsoft.com/office/drawing/2014/main" id="{141F8B48-4F7C-A92C-5176-01BA5A5690C8}"/>
              </a:ext>
            </a:extLst>
          </p:cNvPr>
          <p:cNvSpPr/>
          <p:nvPr/>
        </p:nvSpPr>
        <p:spPr>
          <a:xfrm>
            <a:off x="89150" y="4433098"/>
            <a:ext cx="2754657" cy="1241559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044E1862-BF73-1828-9FFF-79B879CBFC37}"/>
              </a:ext>
            </a:extLst>
          </p:cNvPr>
          <p:cNvSpPr txBox="1"/>
          <p:nvPr/>
        </p:nvSpPr>
        <p:spPr>
          <a:xfrm>
            <a:off x="89150" y="4505106"/>
            <a:ext cx="26826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Jeśli nie ma ładowania ani błędu, oznacza to, że dane zostały pobrane pomyślnie. Wyświetlana jest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LazyColumn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 listą postów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23" name="Łącznik prosty ze strzałką 22">
            <a:extLst>
              <a:ext uri="{FF2B5EF4-FFF2-40B4-BE49-F238E27FC236}">
                <a16:creationId xmlns:a16="http://schemas.microsoft.com/office/drawing/2014/main" id="{19E3BE75-A6ED-3287-D0F2-0DEE2C6F49D6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2843807" y="4221088"/>
            <a:ext cx="432049" cy="832790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334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C7E79C-D185-0CDA-9EB7-CE071FC40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FCBCDA-2046-2627-C2D8-1BD5B82852B8}"/>
              </a:ext>
            </a:extLst>
          </p:cNvPr>
          <p:cNvSpPr/>
          <p:nvPr/>
        </p:nvSpPr>
        <p:spPr>
          <a:xfrm>
            <a:off x="1979712" y="188640"/>
            <a:ext cx="66967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Obsługa parametrów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F90F3361-4B7A-0B34-EDA6-AFE11051F93B}"/>
              </a:ext>
            </a:extLst>
          </p:cNvPr>
          <p:cNvSpPr txBox="1"/>
          <p:nvPr/>
        </p:nvSpPr>
        <p:spPr>
          <a:xfrm>
            <a:off x="1043608" y="810191"/>
            <a:ext cx="7848872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just">
              <a:spcAft>
                <a:spcPts val="600"/>
              </a:spcAft>
              <a:buFont typeface="+mj-lt"/>
              <a:buAutoNum type="arabicPeriod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Adnotacja </a:t>
            </a:r>
            <a:r>
              <a:rPr lang="pl-PL" sz="1400" b="1" dirty="0">
                <a:latin typeface="Verbatim"/>
                <a:cs typeface="Arial" panose="020B0604020202020204" pitchFamily="34" charset="0"/>
              </a:rPr>
              <a:t>@Query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Cel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Dodawanie dynamicznych parametrów do adresu URL zapytania. Jest to podstawowy mechanizm do </a:t>
            </a: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filtrowania, sortowania lub stronicowania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wyników.</a:t>
            </a:r>
          </a:p>
        </p:txBody>
      </p:sp>
    </p:spTree>
    <p:extLst>
      <p:ext uri="{BB962C8B-B14F-4D97-AF65-F5344CB8AC3E}">
        <p14:creationId xmlns:p14="http://schemas.microsoft.com/office/powerpoint/2010/main" val="33832419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DE8699-B541-9BC6-37A3-A929CF1CD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642AE7-AA1F-5074-D248-CB53EC7AEAA2}"/>
              </a:ext>
            </a:extLst>
          </p:cNvPr>
          <p:cNvSpPr/>
          <p:nvPr/>
        </p:nvSpPr>
        <p:spPr>
          <a:xfrm>
            <a:off x="1979712" y="188640"/>
            <a:ext cx="66967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Obsługa parametrów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9270A1A1-E323-847D-0B22-E3990E06D497}"/>
              </a:ext>
            </a:extLst>
          </p:cNvPr>
          <p:cNvSpPr txBox="1"/>
          <p:nvPr/>
        </p:nvSpPr>
        <p:spPr>
          <a:xfrm>
            <a:off x="1043608" y="810191"/>
            <a:ext cx="784887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just">
              <a:spcAft>
                <a:spcPts val="600"/>
              </a:spcAft>
              <a:buFont typeface="+mj-lt"/>
              <a:buAutoNum type="arabicPeriod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Adnotacja </a:t>
            </a:r>
            <a:r>
              <a:rPr lang="pl-PL" sz="1400" b="1" dirty="0">
                <a:latin typeface="Verbatim"/>
                <a:cs typeface="Arial" panose="020B0604020202020204" pitchFamily="34" charset="0"/>
              </a:rPr>
              <a:t>@Query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Cel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Dodawanie dynamicznych parametrów do adresu URL zapytania. Jest to podstawowy mechanizm do </a:t>
            </a: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filtrowania, sortowania lub stronicowania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wyników.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Zakres stosowalności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628650" lvl="1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Filtrowanie wyników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?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userId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=1, ?status=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published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(pobierz zasoby o określonym statusie).</a:t>
            </a:r>
          </a:p>
          <a:p>
            <a:pPr lvl="1" algn="just">
              <a:spcAft>
                <a:spcPts val="600"/>
              </a:spcAft>
            </a:pPr>
            <a:b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l-P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215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BB894D-798A-B342-7791-11704C52E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D4629D4-C1F1-A220-5F20-E9CA347867C5}"/>
              </a:ext>
            </a:extLst>
          </p:cNvPr>
          <p:cNvSpPr/>
          <p:nvPr/>
        </p:nvSpPr>
        <p:spPr>
          <a:xfrm>
            <a:off x="1979712" y="188640"/>
            <a:ext cx="66967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Retrofit</a:t>
            </a:r>
            <a:endParaRPr lang="pl-PL" sz="2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14FF5C1E-A9EC-47CD-66C7-A9010D9A10F8}"/>
              </a:ext>
            </a:extLst>
          </p:cNvPr>
          <p:cNvSpPr txBox="1"/>
          <p:nvPr/>
        </p:nvSpPr>
        <p:spPr>
          <a:xfrm>
            <a:off x="4572000" y="6190693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https://www.google.com/url?sa=i&amp;url=https%3A%2F%2Fdeveloper.android.com%2Fcodelabs%2Fbasic-android-kotlin-compose-getting-data-internet</a:t>
            </a:r>
          </a:p>
        </p:txBody>
      </p:sp>
      <p:pic>
        <p:nvPicPr>
          <p:cNvPr id="6" name="Picture 2" descr="Get data from the internet">
            <a:extLst>
              <a:ext uri="{FF2B5EF4-FFF2-40B4-BE49-F238E27FC236}">
                <a16:creationId xmlns:a16="http://schemas.microsoft.com/office/drawing/2014/main" id="{372D9295-5336-91BA-4ACF-C5C814FC7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844123"/>
            <a:ext cx="7884368" cy="377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03A630B7-46F8-08C9-3AE0-4CC0E94670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024" y="4492616"/>
            <a:ext cx="2543194" cy="112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08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B053B7-A34D-07BD-0FC6-D7F77DC8E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A5A2C5-77F2-A75F-7EA4-A44B51538632}"/>
              </a:ext>
            </a:extLst>
          </p:cNvPr>
          <p:cNvSpPr/>
          <p:nvPr/>
        </p:nvSpPr>
        <p:spPr>
          <a:xfrm>
            <a:off x="1979712" y="188640"/>
            <a:ext cx="66967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Obsługa parametrów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A6B09492-AF22-29A5-DEAD-80F59DC041A4}"/>
              </a:ext>
            </a:extLst>
          </p:cNvPr>
          <p:cNvSpPr txBox="1"/>
          <p:nvPr/>
        </p:nvSpPr>
        <p:spPr>
          <a:xfrm>
            <a:off x="1043608" y="810191"/>
            <a:ext cx="7848872" cy="2416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just">
              <a:spcAft>
                <a:spcPts val="600"/>
              </a:spcAft>
              <a:buFont typeface="+mj-lt"/>
              <a:buAutoNum type="arabicPeriod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Adnotacja </a:t>
            </a:r>
            <a:r>
              <a:rPr lang="pl-PL" sz="1400" b="1" dirty="0">
                <a:latin typeface="Verbatim"/>
                <a:cs typeface="Arial" panose="020B0604020202020204" pitchFamily="34" charset="0"/>
              </a:rPr>
              <a:t>@Query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Cel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Dodawanie dynamicznych parametrów do adresu URL zapytania. Jest to podstawowy mechanizm do </a:t>
            </a: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filtrowania, sortowania lub stronicowania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wyników.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Zakres stosowalności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628650" lvl="1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Filtrowanie wyników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?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userId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=1, ?status=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published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(pobierz zasoby o określonym statusie).</a:t>
            </a:r>
          </a:p>
          <a:p>
            <a:pPr marL="628650" lvl="1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Sortowanie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?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sortBy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=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date&amp;order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=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desc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(posortuj wyniki po dacie, malejąco).</a:t>
            </a:r>
          </a:p>
          <a:p>
            <a:pPr lvl="1" algn="just">
              <a:spcAft>
                <a:spcPts val="600"/>
              </a:spcAft>
            </a:pPr>
            <a:b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l-P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975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1F8AF4-A6BD-A772-12F5-20F09570C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80114E-61AD-D2AA-B0C5-273E42C934B8}"/>
              </a:ext>
            </a:extLst>
          </p:cNvPr>
          <p:cNvSpPr/>
          <p:nvPr/>
        </p:nvSpPr>
        <p:spPr>
          <a:xfrm>
            <a:off x="1979712" y="188640"/>
            <a:ext cx="66967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Obsługa parametrów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1C50A0BA-0796-60C7-B0A7-2419CE23EB9B}"/>
              </a:ext>
            </a:extLst>
          </p:cNvPr>
          <p:cNvSpPr txBox="1"/>
          <p:nvPr/>
        </p:nvSpPr>
        <p:spPr>
          <a:xfrm>
            <a:off x="1043608" y="810191"/>
            <a:ext cx="7848872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just">
              <a:spcAft>
                <a:spcPts val="600"/>
              </a:spcAft>
              <a:buFont typeface="+mj-lt"/>
              <a:buAutoNum type="arabicPeriod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Adnotacja </a:t>
            </a:r>
            <a:r>
              <a:rPr lang="pl-PL" sz="1400" b="1" dirty="0">
                <a:latin typeface="Verbatim"/>
                <a:cs typeface="Arial" panose="020B0604020202020204" pitchFamily="34" charset="0"/>
              </a:rPr>
              <a:t>@Query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Cel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Dodawanie dynamicznych parametrów do adresu URL zapytania. Jest to podstawowy mechanizm do </a:t>
            </a: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filtrowania, sortowania lub stronicowania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wyników.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Zakres stosowalności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628650" lvl="1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Filtrowanie wyników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?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userId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=1, ?status=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published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(pobierz zasoby o określonym statusie).</a:t>
            </a:r>
          </a:p>
          <a:p>
            <a:pPr marL="628650" lvl="1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Sortowanie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?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sortBy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=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date&amp;order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=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desc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(posortuj wyniki po dacie, malejąco).</a:t>
            </a:r>
          </a:p>
          <a:p>
            <a:pPr marL="628650" lvl="1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Paginacja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?</a:t>
            </a:r>
            <a:r>
              <a:rPr lang="pl-PL" sz="1400" dirty="0" err="1"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=2&amp;limit=20 (pobierz drugą stronę wyników, po 20 na stronie).</a:t>
            </a:r>
          </a:p>
          <a:p>
            <a:pPr lvl="1">
              <a:spcAft>
                <a:spcPts val="600"/>
              </a:spcAft>
            </a:pPr>
            <a:b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l-P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1596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F196E7-72B1-F9DA-C1E3-403246B0B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CBD804-49E9-ADB4-6C5F-88B8CA0C0969}"/>
              </a:ext>
            </a:extLst>
          </p:cNvPr>
          <p:cNvSpPr/>
          <p:nvPr/>
        </p:nvSpPr>
        <p:spPr>
          <a:xfrm>
            <a:off x="1979712" y="188640"/>
            <a:ext cx="66967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Obsługa parametrów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BE844546-2396-F2DC-5231-9482E7BF8034}"/>
              </a:ext>
            </a:extLst>
          </p:cNvPr>
          <p:cNvSpPr txBox="1"/>
          <p:nvPr/>
        </p:nvSpPr>
        <p:spPr>
          <a:xfrm>
            <a:off x="1043608" y="810191"/>
            <a:ext cx="7848872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just">
              <a:spcAft>
                <a:spcPts val="600"/>
              </a:spcAft>
              <a:buFont typeface="+mj-lt"/>
              <a:buAutoNum type="arabicPeriod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Adnotacja </a:t>
            </a:r>
            <a:r>
              <a:rPr lang="pl-PL" sz="1400" b="1" dirty="0">
                <a:latin typeface="Verbatim"/>
                <a:cs typeface="Arial" panose="020B0604020202020204" pitchFamily="34" charset="0"/>
              </a:rPr>
              <a:t>@Query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Cel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Dodawanie dynamicznych parametrów do adresu URL zapytania. Jest to podstawowy mechanizm do </a:t>
            </a: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filtrowania, sortowania lub stronicowania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wyników.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Zakres stosowalności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628650" lvl="1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Filtrowanie wyników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?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userId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=1, ?status=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published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(pobierz zasoby o określonym statusie).</a:t>
            </a:r>
          </a:p>
          <a:p>
            <a:pPr marL="628650" lvl="1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Sortowanie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?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sortBy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=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date&amp;order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=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desc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(posortuj wyniki po dacie, malejąco).</a:t>
            </a:r>
          </a:p>
          <a:p>
            <a:pPr marL="628650" lvl="1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Paginacja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?</a:t>
            </a:r>
            <a:r>
              <a:rPr lang="pl-PL" sz="1400" dirty="0" err="1"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=2&amp;limit=20 (pobierz drugą stronę wyników, po 20 na stronie).</a:t>
            </a:r>
          </a:p>
          <a:p>
            <a:pPr marL="628650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Wyszukiwanie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?q=kotlin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(prześlij zapytanie do wyszukiwarki).</a:t>
            </a:r>
            <a:b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l-P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2580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A2FAD4-B6EE-12F6-9538-E39602035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E4C172-F9F2-2469-B697-0E9C0A57749A}"/>
              </a:ext>
            </a:extLst>
          </p:cNvPr>
          <p:cNvSpPr/>
          <p:nvPr/>
        </p:nvSpPr>
        <p:spPr>
          <a:xfrm>
            <a:off x="1979712" y="188640"/>
            <a:ext cx="66967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Obsługa parametrów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CBEF36E1-BF5D-4042-0BE7-7DF9B900682C}"/>
              </a:ext>
            </a:extLst>
          </p:cNvPr>
          <p:cNvSpPr txBox="1"/>
          <p:nvPr/>
        </p:nvSpPr>
        <p:spPr>
          <a:xfrm>
            <a:off x="1043608" y="810191"/>
            <a:ext cx="7848872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just">
              <a:spcAft>
                <a:spcPts val="600"/>
              </a:spcAft>
              <a:buFont typeface="+mj-lt"/>
              <a:buAutoNum type="arabicPeriod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Adnotacja </a:t>
            </a:r>
            <a:r>
              <a:rPr lang="pl-PL" sz="1400" b="1" dirty="0">
                <a:latin typeface="Verbatim"/>
                <a:cs typeface="Arial" panose="020B0604020202020204" pitchFamily="34" charset="0"/>
              </a:rPr>
              <a:t>@Query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Cel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Dodawanie dynamicznych parametrów do adresu URL zapytania. Jest to podstawowy mechanizm do </a:t>
            </a: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filtrowania, sortowania lub stronicowania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wyników.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Zakres stosowalności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628650" lvl="1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Filtrowanie wyników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?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userId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=1, ?status=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published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(pobierz zasoby o określonym statusie).</a:t>
            </a:r>
          </a:p>
          <a:p>
            <a:pPr marL="628650" lvl="1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Sortowanie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?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sortBy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=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date&amp;order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=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desc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(posortuj wyniki po dacie, malejąco).</a:t>
            </a:r>
          </a:p>
          <a:p>
            <a:pPr marL="628650" lvl="1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Paginacja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?</a:t>
            </a:r>
            <a:r>
              <a:rPr lang="pl-PL" sz="1400" dirty="0" err="1"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=2&amp;limit=20 (pobierz drugą stronę wyników, po 20 na stronie).</a:t>
            </a:r>
          </a:p>
          <a:p>
            <a:pPr marL="628650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Wyszukiwanie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?q=kotlin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(prześlij zapytanie do wyszukiwarki).</a:t>
            </a:r>
            <a:b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l-PL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just">
              <a:spcAft>
                <a:spcPts val="600"/>
              </a:spcAft>
              <a:buFont typeface="+mj-lt"/>
              <a:buAutoNum type="arabicPeriod" startAt="2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Adnotacja </a:t>
            </a:r>
            <a:r>
              <a:rPr lang="pl-PL" sz="1400" b="1" dirty="0">
                <a:latin typeface="Verbatim"/>
                <a:cs typeface="Arial" panose="020B0604020202020204" pitchFamily="34" charset="0"/>
              </a:rPr>
              <a:t>@Header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Cel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Dodawanie </a:t>
            </a: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nagłówków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do zapytania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HTTP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. Nagłówki przenoszą </a:t>
            </a: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metadane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o samym zapytaniu, a nie o zasobie, który chcemy pobrać.</a:t>
            </a:r>
          </a:p>
        </p:txBody>
      </p:sp>
    </p:spTree>
    <p:extLst>
      <p:ext uri="{BB962C8B-B14F-4D97-AF65-F5344CB8AC3E}">
        <p14:creationId xmlns:p14="http://schemas.microsoft.com/office/powerpoint/2010/main" val="42415380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A6B275-35C3-A21F-7186-BD5E70A2F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47D6CD-B364-D4F8-89B4-66048E693A86}"/>
              </a:ext>
            </a:extLst>
          </p:cNvPr>
          <p:cNvSpPr/>
          <p:nvPr/>
        </p:nvSpPr>
        <p:spPr>
          <a:xfrm>
            <a:off x="1979712" y="188640"/>
            <a:ext cx="66967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Obsługa parametrów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D724DEFF-6C97-E4E2-A6CA-50A9F90C78BF}"/>
              </a:ext>
            </a:extLst>
          </p:cNvPr>
          <p:cNvSpPr txBox="1"/>
          <p:nvPr/>
        </p:nvSpPr>
        <p:spPr>
          <a:xfrm>
            <a:off x="1043608" y="810191"/>
            <a:ext cx="7848872" cy="4308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just">
              <a:spcAft>
                <a:spcPts val="600"/>
              </a:spcAft>
              <a:buFont typeface="+mj-lt"/>
              <a:buAutoNum type="arabicPeriod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Adnotacja </a:t>
            </a:r>
            <a:r>
              <a:rPr lang="pl-PL" sz="1400" b="1" dirty="0">
                <a:latin typeface="Verbatim"/>
                <a:cs typeface="Arial" panose="020B0604020202020204" pitchFamily="34" charset="0"/>
              </a:rPr>
              <a:t>@Query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Cel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Dodawanie dynamicznych parametrów do adresu URL zapytania. Jest to podstawowy mechanizm do </a:t>
            </a: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filtrowania, sortowania lub stronicowania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wyników.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Zakres stosowalności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628650" lvl="1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Filtrowanie wyników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?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userId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=1, ?status=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published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(pobierz zasoby o określonym statusie).</a:t>
            </a:r>
          </a:p>
          <a:p>
            <a:pPr marL="628650" lvl="1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Sortowanie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?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sortBy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=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date&amp;order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=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desc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(posortuj wyniki po dacie, malejąco).</a:t>
            </a:r>
          </a:p>
          <a:p>
            <a:pPr marL="628650" lvl="1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Paginacja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?</a:t>
            </a:r>
            <a:r>
              <a:rPr lang="pl-PL" sz="1400" dirty="0" err="1"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=2&amp;limit=20 (pobierz drugą stronę wyników, po 20 na stronie).</a:t>
            </a:r>
          </a:p>
          <a:p>
            <a:pPr marL="628650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Wyszukiwanie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?q=kotlin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(prześlij zapytanie do wyszukiwarki).</a:t>
            </a:r>
            <a:b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l-PL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just">
              <a:spcAft>
                <a:spcPts val="600"/>
              </a:spcAft>
              <a:buFont typeface="+mj-lt"/>
              <a:buAutoNum type="arabicPeriod" startAt="2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Adnotacja </a:t>
            </a:r>
            <a:r>
              <a:rPr lang="pl-PL" sz="1400" b="1" dirty="0">
                <a:latin typeface="Verbatim"/>
                <a:cs typeface="Arial" panose="020B0604020202020204" pitchFamily="34" charset="0"/>
              </a:rPr>
              <a:t>@Header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Cel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Dodawanie </a:t>
            </a: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nagłówków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do zapytania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HTTP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. Nagłówki przenoszą </a:t>
            </a: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metadane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o samym zapytaniu, a nie o zasobie, który chcemy pobrać.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Zakres stosowalności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628650" lvl="1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Autoryzacja / Uwierzytelnianie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Przesyłanie </a:t>
            </a:r>
            <a:r>
              <a:rPr lang="pl-PL" sz="1400" dirty="0" err="1">
                <a:latin typeface="Arial" panose="020B0604020202020204" pitchFamily="34" charset="0"/>
                <a:cs typeface="Arial" panose="020B0604020202020204" pitchFamily="34" charset="0"/>
              </a:rPr>
              <a:t>tokenów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dostępu (np. </a:t>
            </a:r>
            <a:r>
              <a:rPr lang="pl-PL" sz="1400" dirty="0" err="1">
                <a:latin typeface="Arial" panose="020B0604020202020204" pitchFamily="34" charset="0"/>
                <a:cs typeface="Arial" panose="020B0604020202020204" pitchFamily="34" charset="0"/>
              </a:rPr>
              <a:t>Authorization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l-PL" sz="1400" dirty="0" err="1">
                <a:latin typeface="Arial" panose="020B0604020202020204" pitchFamily="34" charset="0"/>
                <a:cs typeface="Arial" panose="020B0604020202020204" pitchFamily="34" charset="0"/>
              </a:rPr>
              <a:t>Bearer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&lt;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token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&gt;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). To najczęstsze zastosowanie.</a:t>
            </a:r>
          </a:p>
        </p:txBody>
      </p:sp>
    </p:spTree>
    <p:extLst>
      <p:ext uri="{BB962C8B-B14F-4D97-AF65-F5344CB8AC3E}">
        <p14:creationId xmlns:p14="http://schemas.microsoft.com/office/powerpoint/2010/main" val="4075990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7FEDBB-FE3B-E523-99F7-A117B7DD6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298D3E-BFA9-77F3-F088-6ADC5E630050}"/>
              </a:ext>
            </a:extLst>
          </p:cNvPr>
          <p:cNvSpPr/>
          <p:nvPr/>
        </p:nvSpPr>
        <p:spPr>
          <a:xfrm>
            <a:off x="1979712" y="188640"/>
            <a:ext cx="66967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Obsługa parametrów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99427C67-7232-A8A9-9AAA-F7B113E4B2CE}"/>
              </a:ext>
            </a:extLst>
          </p:cNvPr>
          <p:cNvSpPr txBox="1"/>
          <p:nvPr/>
        </p:nvSpPr>
        <p:spPr>
          <a:xfrm>
            <a:off x="1043608" y="810191"/>
            <a:ext cx="7848872" cy="5032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just">
              <a:spcAft>
                <a:spcPts val="600"/>
              </a:spcAft>
              <a:buFont typeface="+mj-lt"/>
              <a:buAutoNum type="arabicPeriod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Adnotacja </a:t>
            </a:r>
            <a:r>
              <a:rPr lang="pl-PL" sz="1400" b="1" dirty="0">
                <a:latin typeface="Verbatim"/>
                <a:cs typeface="Arial" panose="020B0604020202020204" pitchFamily="34" charset="0"/>
              </a:rPr>
              <a:t>@Query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Cel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Dodawanie dynamicznych parametrów do adresu URL zapytania. Jest to podstawowy mechanizm do </a:t>
            </a: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filtrowania, sortowania lub stronicowania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wyników.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Zakres stosowalności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628650" lvl="1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Filtrowanie wyników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?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userId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=1, ?status=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published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(pobierz zasoby o określonym statusie).</a:t>
            </a:r>
          </a:p>
          <a:p>
            <a:pPr marL="628650" lvl="1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Sortowanie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?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sortBy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=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date&amp;order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=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desc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(posortuj wyniki po dacie, malejąco).</a:t>
            </a:r>
          </a:p>
          <a:p>
            <a:pPr marL="628650" lvl="1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Paginacja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?</a:t>
            </a:r>
            <a:r>
              <a:rPr lang="pl-PL" sz="1400" dirty="0" err="1"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=2&amp;limit=20 (pobierz drugą stronę wyników, po 20 na stronie).</a:t>
            </a:r>
          </a:p>
          <a:p>
            <a:pPr marL="628650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Wyszukiwanie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?q=kotlin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(prześlij zapytanie do wyszukiwarki).</a:t>
            </a:r>
            <a:b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l-PL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just">
              <a:spcAft>
                <a:spcPts val="600"/>
              </a:spcAft>
              <a:buFont typeface="+mj-lt"/>
              <a:buAutoNum type="arabicPeriod" startAt="2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Adnotacja </a:t>
            </a:r>
            <a:r>
              <a:rPr lang="pl-PL" sz="1400" b="1" dirty="0">
                <a:latin typeface="Verbatim"/>
                <a:cs typeface="Arial" panose="020B0604020202020204" pitchFamily="34" charset="0"/>
              </a:rPr>
              <a:t>@Header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Cel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Dodawanie </a:t>
            </a: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nagłówków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do zapytania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HTTP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. Nagłówki przenoszą </a:t>
            </a: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metadane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o samym zapytaniu, a nie o zasobie, który chcemy pobrać.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Zakres stosowalności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628650" lvl="1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Autoryzacja / Uwierzytelnianie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Przesyłanie </a:t>
            </a:r>
            <a:r>
              <a:rPr lang="pl-PL" sz="1400" dirty="0" err="1">
                <a:latin typeface="Arial" panose="020B0604020202020204" pitchFamily="34" charset="0"/>
                <a:cs typeface="Arial" panose="020B0604020202020204" pitchFamily="34" charset="0"/>
              </a:rPr>
              <a:t>tokenów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dostępu (np. </a:t>
            </a:r>
            <a:r>
              <a:rPr lang="pl-PL" sz="1400" dirty="0" err="1">
                <a:latin typeface="Arial" panose="020B0604020202020204" pitchFamily="34" charset="0"/>
                <a:cs typeface="Arial" panose="020B0604020202020204" pitchFamily="34" charset="0"/>
              </a:rPr>
              <a:t>Authorization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l-PL" sz="1400" dirty="0" err="1">
                <a:latin typeface="Arial" panose="020B0604020202020204" pitchFamily="34" charset="0"/>
                <a:cs typeface="Arial" panose="020B0604020202020204" pitchFamily="34" charset="0"/>
              </a:rPr>
              <a:t>Bearer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&lt;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token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&gt;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). To najczęstsze zastosowanie.</a:t>
            </a:r>
          </a:p>
          <a:p>
            <a:pPr marL="628650" lvl="1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Określanie Typu Treści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Informowanie serwera, w jakim formacie akceptujemy odpowiedź (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Accept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: 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application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/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json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) lub w jakim formacie wysyłamy dane (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Content-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Type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: 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application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/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json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2329530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630CD6-1266-89C5-4E29-3070DAC59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1043B3-0134-A7B3-1CA5-A481C8271ABC}"/>
              </a:ext>
            </a:extLst>
          </p:cNvPr>
          <p:cNvSpPr/>
          <p:nvPr/>
        </p:nvSpPr>
        <p:spPr>
          <a:xfrm>
            <a:off x="1979712" y="188640"/>
            <a:ext cx="66967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Obsługa parametrów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12F7EF39-DF5B-BC35-3188-FC17B3604753}"/>
              </a:ext>
            </a:extLst>
          </p:cNvPr>
          <p:cNvSpPr txBox="1"/>
          <p:nvPr/>
        </p:nvSpPr>
        <p:spPr>
          <a:xfrm>
            <a:off x="1043608" y="810191"/>
            <a:ext cx="7848872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just">
              <a:spcAft>
                <a:spcPts val="600"/>
              </a:spcAft>
              <a:buFont typeface="+mj-lt"/>
              <a:buAutoNum type="arabicPeriod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Adnotacja </a:t>
            </a:r>
            <a:r>
              <a:rPr lang="pl-PL" sz="1400" b="1" dirty="0">
                <a:latin typeface="Verbatim"/>
                <a:cs typeface="Arial" panose="020B0604020202020204" pitchFamily="34" charset="0"/>
              </a:rPr>
              <a:t>@Query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Cel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Dodawanie dynamicznych parametrów do adresu URL zapytania. Jest to podstawowy mechanizm do </a:t>
            </a: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filtrowania, sortowania lub stronicowania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wyników.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Zakres stosowalności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628650" lvl="1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Filtrowanie wyników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?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userId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=1, ?status=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published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(pobierz zasoby o określonym statusie).</a:t>
            </a:r>
          </a:p>
          <a:p>
            <a:pPr marL="628650" lvl="1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Sortowanie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?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sortBy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=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date&amp;order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=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desc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(posortuj wyniki po dacie, malejąco).</a:t>
            </a:r>
          </a:p>
          <a:p>
            <a:pPr marL="628650" lvl="1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Paginacja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?</a:t>
            </a:r>
            <a:r>
              <a:rPr lang="pl-PL" sz="1400" dirty="0" err="1"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=2&amp;limit=20 (pobierz drugą stronę wyników, po 20 na stronie).</a:t>
            </a:r>
          </a:p>
          <a:p>
            <a:pPr marL="628650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Wyszukiwanie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?q=kotlin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(prześlij zapytanie do wyszukiwarki).</a:t>
            </a:r>
            <a:b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l-PL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just">
              <a:spcAft>
                <a:spcPts val="600"/>
              </a:spcAft>
              <a:buFont typeface="+mj-lt"/>
              <a:buAutoNum type="arabicPeriod" startAt="2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Adnotacja </a:t>
            </a:r>
            <a:r>
              <a:rPr lang="pl-PL" sz="1400" b="1" dirty="0">
                <a:latin typeface="Verbatim"/>
                <a:cs typeface="Arial" panose="020B0604020202020204" pitchFamily="34" charset="0"/>
              </a:rPr>
              <a:t>@Header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Cel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Dodawanie </a:t>
            </a: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nagłówków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do zapytania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HTTP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. Nagłówki przenoszą </a:t>
            </a: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metadane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o samym zapytaniu, a nie o zasobie, który chcemy pobrać.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Zakres stosowalności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628650" lvl="1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Autoryzacja / Uwierzytelnianie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Przesyłanie </a:t>
            </a:r>
            <a:r>
              <a:rPr lang="pl-PL" sz="1400" dirty="0" err="1">
                <a:latin typeface="Arial" panose="020B0604020202020204" pitchFamily="34" charset="0"/>
                <a:cs typeface="Arial" panose="020B0604020202020204" pitchFamily="34" charset="0"/>
              </a:rPr>
              <a:t>tokenów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dostępu (np. </a:t>
            </a:r>
            <a:r>
              <a:rPr lang="pl-PL" sz="1400" dirty="0" err="1">
                <a:latin typeface="Arial" panose="020B0604020202020204" pitchFamily="34" charset="0"/>
                <a:cs typeface="Arial" panose="020B0604020202020204" pitchFamily="34" charset="0"/>
              </a:rPr>
              <a:t>Authorization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l-PL" sz="1400" dirty="0" err="1">
                <a:latin typeface="Arial" panose="020B0604020202020204" pitchFamily="34" charset="0"/>
                <a:cs typeface="Arial" panose="020B0604020202020204" pitchFamily="34" charset="0"/>
              </a:rPr>
              <a:t>Bearer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&lt;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token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&gt;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). To najczęstsze zastosowanie.</a:t>
            </a:r>
          </a:p>
          <a:p>
            <a:pPr marL="628650" lvl="1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Określanie Typu Treści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Informowanie serwera, w jakim formacie akceptujemy odpowiedź (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Accept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: 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application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/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json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) lub w jakim formacie wysyłamy dane (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Content-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Type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: 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application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/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json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628650" lvl="1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Zarządzanie Cache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Przesyłanie instrukcji dotyczących buforowania (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Cache-Control: no-cache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72563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F47113-7648-162D-CDCB-E695683CF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758C39-C5C8-BF8B-1922-B1BF05C6962A}"/>
              </a:ext>
            </a:extLst>
          </p:cNvPr>
          <p:cNvSpPr/>
          <p:nvPr/>
        </p:nvSpPr>
        <p:spPr>
          <a:xfrm>
            <a:off x="1979712" y="188640"/>
            <a:ext cx="66967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Obsługa parametrów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B92102E4-C880-9971-E93A-0EF2C572301C}"/>
              </a:ext>
            </a:extLst>
          </p:cNvPr>
          <p:cNvSpPr txBox="1"/>
          <p:nvPr/>
        </p:nvSpPr>
        <p:spPr>
          <a:xfrm>
            <a:off x="1043608" y="810191"/>
            <a:ext cx="7848872" cy="6047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just">
              <a:spcAft>
                <a:spcPts val="600"/>
              </a:spcAft>
              <a:buFont typeface="+mj-lt"/>
              <a:buAutoNum type="arabicPeriod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Adnotacja </a:t>
            </a:r>
            <a:r>
              <a:rPr lang="pl-PL" sz="1400" b="1" dirty="0">
                <a:latin typeface="Verbatim"/>
                <a:cs typeface="Arial" panose="020B0604020202020204" pitchFamily="34" charset="0"/>
              </a:rPr>
              <a:t>@Query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Cel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Dodawanie dynamicznych parametrów do adresu URL zapytania. Jest to podstawowy mechanizm do </a:t>
            </a: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filtrowania, sortowania lub stronicowania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wyników.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Zakres stosowalności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628650" lvl="1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Filtrowanie wyników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?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userId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=1, ?status=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published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(pobierz zasoby o określonym statusie).</a:t>
            </a:r>
          </a:p>
          <a:p>
            <a:pPr marL="628650" lvl="1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Sortowanie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?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sortBy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=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date&amp;order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=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desc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(posortuj wyniki po dacie, malejąco).</a:t>
            </a:r>
          </a:p>
          <a:p>
            <a:pPr marL="628650" lvl="1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Paginacja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?</a:t>
            </a:r>
            <a:r>
              <a:rPr lang="pl-PL" sz="1400" dirty="0" err="1"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=2&amp;limit=20 (pobierz drugą stronę wyników, po 20 na stronie).</a:t>
            </a:r>
          </a:p>
          <a:p>
            <a:pPr marL="628650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Wyszukiwanie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?q=kotlin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(prześlij zapytanie do wyszukiwarki).</a:t>
            </a:r>
            <a:b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l-PL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just">
              <a:spcAft>
                <a:spcPts val="600"/>
              </a:spcAft>
              <a:buFont typeface="+mj-lt"/>
              <a:buAutoNum type="arabicPeriod" startAt="2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Adnotacja </a:t>
            </a:r>
            <a:r>
              <a:rPr lang="pl-PL" sz="1400" b="1" dirty="0">
                <a:latin typeface="Verbatim"/>
                <a:cs typeface="Arial" panose="020B0604020202020204" pitchFamily="34" charset="0"/>
              </a:rPr>
              <a:t>@Header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Cel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Dodawanie </a:t>
            </a: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nagłówków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do zapytania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HTTP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. Nagłówki przenoszą </a:t>
            </a: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metadane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o samym zapytaniu, a nie o zasobie, który chcemy pobrać.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Zakres stosowalności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628650" lvl="1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Autoryzacja / Uwierzytelnianie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Przesyłanie </a:t>
            </a:r>
            <a:r>
              <a:rPr lang="pl-PL" sz="1400" dirty="0" err="1">
                <a:latin typeface="Arial" panose="020B0604020202020204" pitchFamily="34" charset="0"/>
                <a:cs typeface="Arial" panose="020B0604020202020204" pitchFamily="34" charset="0"/>
              </a:rPr>
              <a:t>tokenów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dostępu (np. </a:t>
            </a:r>
            <a:r>
              <a:rPr lang="pl-PL" sz="1400" dirty="0" err="1">
                <a:latin typeface="Arial" panose="020B0604020202020204" pitchFamily="34" charset="0"/>
                <a:cs typeface="Arial" panose="020B0604020202020204" pitchFamily="34" charset="0"/>
              </a:rPr>
              <a:t>Authorization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l-PL" sz="1400" dirty="0" err="1">
                <a:latin typeface="Arial" panose="020B0604020202020204" pitchFamily="34" charset="0"/>
                <a:cs typeface="Arial" panose="020B0604020202020204" pitchFamily="34" charset="0"/>
              </a:rPr>
              <a:t>Bearer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&lt;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token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&gt;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). To najczęstsze zastosowanie.</a:t>
            </a:r>
          </a:p>
          <a:p>
            <a:pPr marL="628650" lvl="1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Określanie Typu Treści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Informowanie serwera, w jakim formacie akceptujemy odpowiedź (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Accept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: 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application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/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json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) lub w jakim formacie wysyłamy dane (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Content-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Type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: 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application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/</a:t>
            </a:r>
            <a:r>
              <a:rPr lang="pl-PL" sz="1400" dirty="0" err="1">
                <a:latin typeface="Verbatim"/>
                <a:cs typeface="Arial" panose="020B0604020202020204" pitchFamily="34" charset="0"/>
              </a:rPr>
              <a:t>json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628650" lvl="1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Zarządzanie Cache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Przesyłanie instrukcji dotyczących buforowania (</a:t>
            </a:r>
            <a:r>
              <a:rPr lang="pl-PL" sz="1400" dirty="0">
                <a:latin typeface="Verbatim"/>
                <a:cs typeface="Arial" panose="020B0604020202020204" pitchFamily="34" charset="0"/>
              </a:rPr>
              <a:t>Cache-Control: no-cache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628650" lvl="1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Przesyłanie Kluczy API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Niektóre serwisy wymagają przesyłania klucza API w nagłówku, a nie w URL.</a:t>
            </a:r>
          </a:p>
        </p:txBody>
      </p:sp>
    </p:spTree>
    <p:extLst>
      <p:ext uri="{BB962C8B-B14F-4D97-AF65-F5344CB8AC3E}">
        <p14:creationId xmlns:p14="http://schemas.microsoft.com/office/powerpoint/2010/main" val="2244095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F35B1B-E81F-20A9-B78A-EE9E6CEE8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FD576E-E042-DA93-BC81-970059E251A2}"/>
              </a:ext>
            </a:extLst>
          </p:cNvPr>
          <p:cNvSpPr/>
          <p:nvPr/>
        </p:nvSpPr>
        <p:spPr>
          <a:xfrm>
            <a:off x="1979712" y="188640"/>
            <a:ext cx="66967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Przykłady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FD8F833C-0430-193A-6D85-006232D7B458}"/>
              </a:ext>
            </a:extLst>
          </p:cNvPr>
          <p:cNvSpPr txBox="1"/>
          <p:nvPr/>
        </p:nvSpPr>
        <p:spPr>
          <a:xfrm>
            <a:off x="1043608" y="908720"/>
            <a:ext cx="45720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l-PL" sz="1400" dirty="0">
                <a:latin typeface="Verbatim"/>
              </a:rPr>
              <a:t>https://jsonplaceholder.typicode.com/</a:t>
            </a:r>
          </a:p>
          <a:p>
            <a:r>
              <a:rPr lang="pl-PL" sz="1400" dirty="0"/>
              <a:t>Pobierz posty tylko dla konkretnego użytkownika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31CE6AAD-1C5E-C7BD-02F3-9AE0EBF73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1" y="2073551"/>
            <a:ext cx="5629316" cy="1104908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92925C9F-5AAC-A609-F7C6-587CA0E25E03}"/>
              </a:ext>
            </a:extLst>
          </p:cNvPr>
          <p:cNvSpPr txBox="1"/>
          <p:nvPr/>
        </p:nvSpPr>
        <p:spPr>
          <a:xfrm>
            <a:off x="1070179" y="1644479"/>
            <a:ext cx="60486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400" b="1" dirty="0"/>
              <a:t>URL z parametrem:</a:t>
            </a:r>
            <a:r>
              <a:rPr lang="pl-PL" sz="1400" dirty="0"/>
              <a:t> </a:t>
            </a:r>
            <a:r>
              <a:rPr lang="pl-PL" sz="1400" dirty="0">
                <a:latin typeface="Verbatim"/>
              </a:rPr>
              <a:t>https://jsonplaceholder.typicode.com/posts?userId=1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8ADA001B-9A10-A267-3831-01D5C1974E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953" y="3573016"/>
            <a:ext cx="7526933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2384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364EC2-9EBE-31C8-E723-FA4D2C691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C03801-AAB3-FEF5-793E-F70DBEF4270A}"/>
              </a:ext>
            </a:extLst>
          </p:cNvPr>
          <p:cNvSpPr/>
          <p:nvPr/>
        </p:nvSpPr>
        <p:spPr>
          <a:xfrm>
            <a:off x="1979712" y="188640"/>
            <a:ext cx="66967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Przykłady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A7C6649B-F950-4669-F568-8FAC0FC1C6EB}"/>
              </a:ext>
            </a:extLst>
          </p:cNvPr>
          <p:cNvSpPr txBox="1"/>
          <p:nvPr/>
        </p:nvSpPr>
        <p:spPr>
          <a:xfrm>
            <a:off x="1043608" y="908720"/>
            <a:ext cx="45720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l-PL" sz="1400" dirty="0">
                <a:latin typeface="Verbatim"/>
              </a:rPr>
              <a:t>https://icanhazdadjoke.com/</a:t>
            </a:r>
          </a:p>
          <a:p>
            <a:pPr>
              <a:spcAft>
                <a:spcPts val="600"/>
              </a:spcAft>
            </a:pPr>
            <a:r>
              <a:rPr lang="pl-PL" sz="1400" dirty="0"/>
              <a:t>Nagłówek </a:t>
            </a:r>
            <a:r>
              <a:rPr lang="pl-PL" sz="1400" dirty="0" err="1">
                <a:latin typeface="Verbatim"/>
              </a:rPr>
              <a:t>Accept</a:t>
            </a:r>
            <a:r>
              <a:rPr lang="pl-PL" sz="1400" dirty="0"/>
              <a:t> zmienia format odpowiedzi serwera</a:t>
            </a:r>
          </a:p>
        </p:txBody>
      </p:sp>
      <p:pic>
        <p:nvPicPr>
          <p:cNvPr id="12" name="bandicam 2025-09-27 01-09-45-419">
            <a:hlinkClick r:id="" action="ppaction://media"/>
            <a:extLst>
              <a:ext uri="{FF2B5EF4-FFF2-40B4-BE49-F238E27FC236}">
                <a16:creationId xmlns:a16="http://schemas.microsoft.com/office/drawing/2014/main" id="{90E30222-D8DD-C96D-0DC9-A1CDCB2B68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55212" y="1736520"/>
            <a:ext cx="2348530" cy="512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01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6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545188-E4CD-803F-77F1-769BCE23A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D81AC1-F280-3C3A-6AD7-D5BDF32C161A}"/>
              </a:ext>
            </a:extLst>
          </p:cNvPr>
          <p:cNvSpPr/>
          <p:nvPr/>
        </p:nvSpPr>
        <p:spPr>
          <a:xfrm>
            <a:off x="1979712" y="188640"/>
            <a:ext cx="66967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Retrofit</a:t>
            </a:r>
            <a:endParaRPr lang="pl-PL" sz="2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82E12014-351E-C2C2-F2CF-9D775FBC6D59}"/>
              </a:ext>
            </a:extLst>
          </p:cNvPr>
          <p:cNvSpPr txBox="1"/>
          <p:nvPr/>
        </p:nvSpPr>
        <p:spPr>
          <a:xfrm>
            <a:off x="1043607" y="836712"/>
            <a:ext cx="8100393" cy="558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l-PL" sz="1600" b="1" dirty="0" err="1"/>
              <a:t>Retrofit</a:t>
            </a:r>
            <a:r>
              <a:rPr lang="pl-PL" sz="1600" dirty="0"/>
              <a:t> jest jedną z najpopularniejszych bibliotek wykorzystywana do wykonywania zapytań HTTP:</a:t>
            </a:r>
          </a:p>
          <a:p>
            <a:pPr>
              <a:lnSpc>
                <a:spcPct val="150000"/>
              </a:lnSpc>
            </a:pPr>
            <a:endParaRPr lang="pl-PL" sz="16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600" b="1" dirty="0"/>
              <a:t>Współpracuje z biblioteką </a:t>
            </a:r>
            <a:r>
              <a:rPr lang="pl-PL" sz="1600" b="1" dirty="0" err="1"/>
              <a:t>OkHttp</a:t>
            </a:r>
            <a:r>
              <a:rPr lang="pl-PL" sz="1600" b="1" dirty="0"/>
              <a:t>:</a:t>
            </a:r>
            <a:r>
              <a:rPr lang="pl-PL" sz="1600" dirty="0"/>
              <a:t> </a:t>
            </a:r>
            <a:r>
              <a:rPr lang="pl-PL" sz="1600" dirty="0" err="1"/>
              <a:t>Retrofit</a:t>
            </a:r>
            <a:r>
              <a:rPr lang="pl-PL" sz="1600" dirty="0"/>
              <a:t> bazuje na </a:t>
            </a:r>
            <a:r>
              <a:rPr lang="pl-PL" sz="1600" dirty="0" err="1"/>
              <a:t>OkHttp</a:t>
            </a:r>
            <a:endParaRPr lang="pl-PL" sz="16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l-PL" sz="16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600" b="1" dirty="0"/>
              <a:t>Definiowanie interfejsu API: </a:t>
            </a:r>
            <a:r>
              <a:rPr lang="pl-PL" sz="1600" dirty="0"/>
              <a:t>Głównym zadaniem </a:t>
            </a:r>
            <a:r>
              <a:rPr lang="pl-PL" sz="1600" dirty="0" err="1"/>
              <a:t>Retrofit</a:t>
            </a:r>
            <a:r>
              <a:rPr lang="pl-PL" sz="1600" dirty="0"/>
              <a:t> jest ułatwienie tworzenia interfejsów do zdalnych API. </a:t>
            </a:r>
            <a:r>
              <a:rPr lang="pl-PL" sz="1600" dirty="0" err="1"/>
              <a:t>Retrofit</a:t>
            </a:r>
            <a:r>
              <a:rPr lang="pl-PL" sz="1600" dirty="0"/>
              <a:t> (podobnie jak ROOM) generuje implementację interfejsu automatycznie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l-PL" sz="16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600" b="1" dirty="0" err="1"/>
              <a:t>Serializacja</a:t>
            </a:r>
            <a:r>
              <a:rPr lang="pl-PL" sz="1600" b="1" dirty="0"/>
              <a:t> i </a:t>
            </a:r>
            <a:r>
              <a:rPr lang="pl-PL" sz="1600" b="1" dirty="0" err="1"/>
              <a:t>deserializacja</a:t>
            </a:r>
            <a:r>
              <a:rPr lang="pl-PL" sz="1600" b="1" dirty="0"/>
              <a:t>: </a:t>
            </a:r>
            <a:r>
              <a:rPr lang="pl-PL" sz="1600" dirty="0"/>
              <a:t>domyślnie obsługuje przekształcenia danych między formatem JSON a obiektami Javy/Kotlina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l-PL" sz="16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600" b="1" dirty="0"/>
              <a:t>Obsługa zapytań HTTP: </a:t>
            </a:r>
            <a:r>
              <a:rPr lang="pl-PL" sz="1600" dirty="0"/>
              <a:t>obsługa GET, POST, PUT, DELETE, PATCH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l-PL" sz="16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600" dirty="0"/>
              <a:t>Obsługuje różne mechanizmy autentykacji: </a:t>
            </a:r>
            <a:r>
              <a:rPr lang="pl-PL" sz="1600" dirty="0" err="1"/>
              <a:t>Oauth</a:t>
            </a:r>
            <a:r>
              <a:rPr lang="pl-PL" sz="1600" dirty="0"/>
              <a:t>, Basic …</a:t>
            </a:r>
          </a:p>
        </p:txBody>
      </p:sp>
    </p:spTree>
    <p:extLst>
      <p:ext uri="{BB962C8B-B14F-4D97-AF65-F5344CB8AC3E}">
        <p14:creationId xmlns:p14="http://schemas.microsoft.com/office/powerpoint/2010/main" val="7320030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364EC2-9EBE-31C8-E723-FA4D2C691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C03801-AAB3-FEF5-793E-F70DBEF4270A}"/>
              </a:ext>
            </a:extLst>
          </p:cNvPr>
          <p:cNvSpPr/>
          <p:nvPr/>
        </p:nvSpPr>
        <p:spPr>
          <a:xfrm>
            <a:off x="1979712" y="188640"/>
            <a:ext cx="66967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Przykłady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A63DC44-A00F-377D-6EF9-B40FFBE3B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824" y="2086004"/>
            <a:ext cx="5930646" cy="3310638"/>
          </a:xfrm>
          <a:prstGeom prst="rect">
            <a:avLst/>
          </a:prstGeom>
        </p:spPr>
      </p:pic>
      <p:sp>
        <p:nvSpPr>
          <p:cNvPr id="6" name="Prostokąt: zaokrąglone rogi 5">
            <a:extLst>
              <a:ext uri="{FF2B5EF4-FFF2-40B4-BE49-F238E27FC236}">
                <a16:creationId xmlns:a16="http://schemas.microsoft.com/office/drawing/2014/main" id="{917488CC-E0DF-AF75-BEF9-AFBEADA78058}"/>
              </a:ext>
            </a:extLst>
          </p:cNvPr>
          <p:cNvSpPr/>
          <p:nvPr/>
        </p:nvSpPr>
        <p:spPr>
          <a:xfrm>
            <a:off x="178398" y="2078608"/>
            <a:ext cx="2449387" cy="929876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8536C5DA-6E43-C527-8877-8D874E41F7A9}"/>
              </a:ext>
            </a:extLst>
          </p:cNvPr>
          <p:cNvSpPr txBox="1"/>
          <p:nvPr/>
        </p:nvSpPr>
        <p:spPr>
          <a:xfrm>
            <a:off x="251520" y="2078608"/>
            <a:ext cx="23762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Adnotacja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Retrofit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służąca do dodawania </a:t>
            </a:r>
            <a:r>
              <a:rPr lang="pl-PL" sz="1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statycznych nagłówków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zapytania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HTTP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8" name="Łącznik prosty ze strzałką 7">
            <a:extLst>
              <a:ext uri="{FF2B5EF4-FFF2-40B4-BE49-F238E27FC236}">
                <a16:creationId xmlns:a16="http://schemas.microsoft.com/office/drawing/2014/main" id="{2B154C3D-2F2D-FF92-B98E-F35EAF5E9442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627785" y="2543546"/>
            <a:ext cx="864095" cy="597422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y ze strzałką 14">
            <a:extLst>
              <a:ext uri="{FF2B5EF4-FFF2-40B4-BE49-F238E27FC236}">
                <a16:creationId xmlns:a16="http://schemas.microsoft.com/office/drawing/2014/main" id="{3207F41A-E17B-9F93-6F29-175FA5DE3426}"/>
              </a:ext>
            </a:extLst>
          </p:cNvPr>
          <p:cNvCxnSpPr>
            <a:cxnSpLocks/>
          </p:cNvCxnSpPr>
          <p:nvPr/>
        </p:nvCxnSpPr>
        <p:spPr>
          <a:xfrm flipH="1" flipV="1">
            <a:off x="6588224" y="3340674"/>
            <a:ext cx="722875" cy="1810696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Prostokąt: zaokrąglone rogi 16">
            <a:extLst>
              <a:ext uri="{FF2B5EF4-FFF2-40B4-BE49-F238E27FC236}">
                <a16:creationId xmlns:a16="http://schemas.microsoft.com/office/drawing/2014/main" id="{721DB9BD-CE81-E976-C884-56B00B8B65EF}"/>
              </a:ext>
            </a:extLst>
          </p:cNvPr>
          <p:cNvSpPr/>
          <p:nvPr/>
        </p:nvSpPr>
        <p:spPr>
          <a:xfrm>
            <a:off x="5652120" y="5241228"/>
            <a:ext cx="3173943" cy="780060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73C9A9D0-E25D-BBBF-A36B-2D2651294C59}"/>
              </a:ext>
            </a:extLst>
          </p:cNvPr>
          <p:cNvSpPr txBox="1"/>
          <p:nvPr/>
        </p:nvSpPr>
        <p:spPr>
          <a:xfrm>
            <a:off x="5796136" y="5216997"/>
            <a:ext cx="30299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Nagłówek, który informuje serwer o formacie akceptowanej odpowiedzi przez aplikację.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20" name="Łącznik prosty ze strzałką 19">
            <a:extLst>
              <a:ext uri="{FF2B5EF4-FFF2-40B4-BE49-F238E27FC236}">
                <a16:creationId xmlns:a16="http://schemas.microsoft.com/office/drawing/2014/main" id="{036C0944-7488-0107-14D9-54D0517F880D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6279979" y="4446365"/>
            <a:ext cx="1031121" cy="770632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8501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E05600-8A3A-4A55-6855-81B4561BE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4674CB-BB1B-A09A-5B48-CF1B2A7FD8DB}"/>
              </a:ext>
            </a:extLst>
          </p:cNvPr>
          <p:cNvSpPr/>
          <p:nvPr/>
        </p:nvSpPr>
        <p:spPr>
          <a:xfrm>
            <a:off x="1979712" y="188640"/>
            <a:ext cx="66967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Przykłady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648E846-2EAA-7206-98A7-E985AD317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1616306"/>
            <a:ext cx="7868546" cy="3510429"/>
          </a:xfrm>
          <a:prstGeom prst="rect">
            <a:avLst/>
          </a:prstGeom>
        </p:spPr>
      </p:pic>
      <p:sp>
        <p:nvSpPr>
          <p:cNvPr id="9" name="Prostokąt: zaokrąglone rogi 8">
            <a:extLst>
              <a:ext uri="{FF2B5EF4-FFF2-40B4-BE49-F238E27FC236}">
                <a16:creationId xmlns:a16="http://schemas.microsoft.com/office/drawing/2014/main" id="{B795071F-6B54-DD12-49D0-FF3E4313223B}"/>
              </a:ext>
            </a:extLst>
          </p:cNvPr>
          <p:cNvSpPr/>
          <p:nvPr/>
        </p:nvSpPr>
        <p:spPr>
          <a:xfrm>
            <a:off x="2051720" y="3140968"/>
            <a:ext cx="6990367" cy="1008112"/>
          </a:xfrm>
          <a:prstGeom prst="roundRect">
            <a:avLst>
              <a:gd name="adj" fmla="val 5695"/>
            </a:avLst>
          </a:prstGeom>
          <a:noFill/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903367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949897-4DE5-88D3-E30E-F74A34EEC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BB6F985-C458-2C37-A3E7-606191A8F44E}"/>
              </a:ext>
            </a:extLst>
          </p:cNvPr>
          <p:cNvSpPr/>
          <p:nvPr/>
        </p:nvSpPr>
        <p:spPr>
          <a:xfrm>
            <a:off x="1979712" y="188640"/>
            <a:ext cx="66967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Przykłady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75DE44F3-1FEC-8845-250E-377BEC095429}"/>
              </a:ext>
            </a:extLst>
          </p:cNvPr>
          <p:cNvSpPr txBox="1"/>
          <p:nvPr/>
        </p:nvSpPr>
        <p:spPr>
          <a:xfrm>
            <a:off x="1043608" y="908720"/>
            <a:ext cx="7992888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l-PL" sz="1400" dirty="0">
                <a:latin typeface="Verbatim"/>
              </a:rPr>
              <a:t>https://newsapi.org/ </a:t>
            </a:r>
          </a:p>
          <a:p>
            <a:pPr>
              <a:spcAft>
                <a:spcPts val="600"/>
              </a:spcAft>
            </a:pPr>
            <a:r>
              <a:rPr lang="pl-PL" sz="1400" b="1" dirty="0"/>
              <a:t>Scenariusz: </a:t>
            </a:r>
            <a:r>
              <a:rPr lang="pl-PL" sz="1400" dirty="0"/>
              <a:t>Pobierz najnowsze wiadomości z USA (</a:t>
            </a:r>
            <a:r>
              <a:rPr lang="pl-PL" sz="1400" dirty="0">
                <a:latin typeface="Verbatim"/>
              </a:rPr>
              <a:t>country=</a:t>
            </a:r>
            <a:r>
              <a:rPr lang="pl-PL" sz="1400" dirty="0" err="1">
                <a:latin typeface="Verbatim"/>
              </a:rPr>
              <a:t>us</a:t>
            </a:r>
            <a:r>
              <a:rPr lang="pl-PL" sz="1400" dirty="0"/>
              <a:t>) na temat technologii (</a:t>
            </a:r>
            <a:r>
              <a:rPr lang="pl-PL" sz="1400" dirty="0" err="1">
                <a:latin typeface="Verbatim"/>
              </a:rPr>
              <a:t>category</a:t>
            </a:r>
            <a:r>
              <a:rPr lang="pl-PL" sz="1400" dirty="0">
                <a:latin typeface="Verbatim"/>
              </a:rPr>
              <a:t>=</a:t>
            </a:r>
            <a:r>
              <a:rPr lang="pl-PL" sz="1400" dirty="0" err="1">
                <a:latin typeface="Verbatim"/>
              </a:rPr>
              <a:t>technology</a:t>
            </a:r>
            <a:r>
              <a:rPr lang="pl-PL" sz="1400" dirty="0"/>
              <a:t>). Klucz API musi być wysłany w nagłówku </a:t>
            </a:r>
            <a:r>
              <a:rPr lang="pl-PL" sz="1400" dirty="0">
                <a:latin typeface="Verbatim"/>
              </a:rPr>
              <a:t>X-</a:t>
            </a:r>
            <a:r>
              <a:rPr lang="pl-PL" sz="1400" dirty="0" err="1">
                <a:latin typeface="Verbatim"/>
              </a:rPr>
              <a:t>Api</a:t>
            </a:r>
            <a:r>
              <a:rPr lang="pl-PL" sz="1400" dirty="0">
                <a:latin typeface="Verbatim"/>
              </a:rPr>
              <a:t>-</a:t>
            </a:r>
            <a:r>
              <a:rPr lang="pl-PL" sz="1400" dirty="0" err="1">
                <a:latin typeface="Verbatim"/>
              </a:rPr>
              <a:t>Key</a:t>
            </a:r>
            <a:r>
              <a:rPr lang="pl-PL" sz="1400" dirty="0"/>
              <a:t>.</a:t>
            </a:r>
          </a:p>
        </p:txBody>
      </p:sp>
      <p:pic>
        <p:nvPicPr>
          <p:cNvPr id="5" name="bandicam 2025-09-27 01-55-30-078">
            <a:hlinkClick r:id="" action="ppaction://media"/>
            <a:extLst>
              <a:ext uri="{FF2B5EF4-FFF2-40B4-BE49-F238E27FC236}">
                <a16:creationId xmlns:a16="http://schemas.microsoft.com/office/drawing/2014/main" id="{75A73A51-EC05-0D4D-149D-DC8D759099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79912" y="1723193"/>
            <a:ext cx="2208734" cy="481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0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949897-4DE5-88D3-E30E-F74A34EEC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BB6F985-C458-2C37-A3E7-606191A8F44E}"/>
              </a:ext>
            </a:extLst>
          </p:cNvPr>
          <p:cNvSpPr/>
          <p:nvPr/>
        </p:nvSpPr>
        <p:spPr>
          <a:xfrm>
            <a:off x="1979712" y="188640"/>
            <a:ext cx="66967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Przykłady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FC7BE6FA-E897-72B6-3ED7-7C5D9EB60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912" y="1268760"/>
            <a:ext cx="5253147" cy="4968552"/>
          </a:xfrm>
          <a:prstGeom prst="rect">
            <a:avLst/>
          </a:prstGeom>
        </p:spPr>
      </p:pic>
      <p:sp>
        <p:nvSpPr>
          <p:cNvPr id="7" name="Prostokąt: zaokrąglone rogi 6">
            <a:extLst>
              <a:ext uri="{FF2B5EF4-FFF2-40B4-BE49-F238E27FC236}">
                <a16:creationId xmlns:a16="http://schemas.microsoft.com/office/drawing/2014/main" id="{84494E07-5CCB-B1AD-C529-6AD40E1406C0}"/>
              </a:ext>
            </a:extLst>
          </p:cNvPr>
          <p:cNvSpPr/>
          <p:nvPr/>
        </p:nvSpPr>
        <p:spPr>
          <a:xfrm>
            <a:off x="6876256" y="1739926"/>
            <a:ext cx="2267744" cy="608954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716EF847-2D2A-01B0-805B-B25D5C9B7DE5}"/>
              </a:ext>
            </a:extLst>
          </p:cNvPr>
          <p:cNvSpPr txBox="1"/>
          <p:nvPr/>
        </p:nvSpPr>
        <p:spPr>
          <a:xfrm>
            <a:off x="6876256" y="1739926"/>
            <a:ext cx="2267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Odpowiedź z serwera jest bardziej skomplikowana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40598063-9E19-4E21-553E-2FB84561AE07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5796136" y="1384718"/>
            <a:ext cx="1080120" cy="659685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4483F93A-A335-2DEC-8B9B-E176FDF7D5E2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156176" y="2044403"/>
            <a:ext cx="720080" cy="592509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4794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C24DD8-CA56-D11E-DD5F-6AFFFF673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F6625D-D9ED-2837-6BB7-4CC368C461D3}"/>
              </a:ext>
            </a:extLst>
          </p:cNvPr>
          <p:cNvSpPr/>
          <p:nvPr/>
        </p:nvSpPr>
        <p:spPr>
          <a:xfrm>
            <a:off x="1979712" y="188640"/>
            <a:ext cx="66967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Przykłady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12F60DE-88FA-9E64-3277-38D372DFD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912" y="1268760"/>
            <a:ext cx="5253147" cy="4968552"/>
          </a:xfrm>
          <a:prstGeom prst="rect">
            <a:avLst/>
          </a:prstGeom>
        </p:spPr>
      </p:pic>
      <p:sp>
        <p:nvSpPr>
          <p:cNvPr id="7" name="Prostokąt: zaokrąglone rogi 6">
            <a:extLst>
              <a:ext uri="{FF2B5EF4-FFF2-40B4-BE49-F238E27FC236}">
                <a16:creationId xmlns:a16="http://schemas.microsoft.com/office/drawing/2014/main" id="{529F4A7B-4FC2-7AA5-9007-63F32EF7A190}"/>
              </a:ext>
            </a:extLst>
          </p:cNvPr>
          <p:cNvSpPr/>
          <p:nvPr/>
        </p:nvSpPr>
        <p:spPr>
          <a:xfrm>
            <a:off x="6876256" y="1739926"/>
            <a:ext cx="2267744" cy="608954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D4EA2D33-B395-3FFA-B301-C5CA3929E885}"/>
              </a:ext>
            </a:extLst>
          </p:cNvPr>
          <p:cNvSpPr txBox="1"/>
          <p:nvPr/>
        </p:nvSpPr>
        <p:spPr>
          <a:xfrm>
            <a:off x="6876256" y="1739926"/>
            <a:ext cx="2267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Odpowiedź z serwera jest bardziej skomplikowana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5239CC22-87BD-8AEF-5D1C-72AB74C09374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5796136" y="1384718"/>
            <a:ext cx="1080120" cy="659685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46C11EA5-B2EC-FF92-A7D7-9466D060DFA0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156176" y="2044403"/>
            <a:ext cx="720080" cy="592509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Prostokąt: zaokrąglone rogi 19">
            <a:extLst>
              <a:ext uri="{FF2B5EF4-FFF2-40B4-BE49-F238E27FC236}">
                <a16:creationId xmlns:a16="http://schemas.microsoft.com/office/drawing/2014/main" id="{7195C49E-957F-07D9-C09D-E5937608431C}"/>
              </a:ext>
            </a:extLst>
          </p:cNvPr>
          <p:cNvSpPr/>
          <p:nvPr/>
        </p:nvSpPr>
        <p:spPr>
          <a:xfrm>
            <a:off x="1115616" y="1101684"/>
            <a:ext cx="2267744" cy="608954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4E2C6551-468C-4957-7CFA-F591DF1A71A5}"/>
              </a:ext>
            </a:extLst>
          </p:cNvPr>
          <p:cNvSpPr txBox="1"/>
          <p:nvPr/>
        </p:nvSpPr>
        <p:spPr>
          <a:xfrm>
            <a:off x="1115616" y="1124744"/>
            <a:ext cx="205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Szablon pojedynczego artykułu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22" name="Łącznik prosty ze strzałką 21">
            <a:extLst>
              <a:ext uri="{FF2B5EF4-FFF2-40B4-BE49-F238E27FC236}">
                <a16:creationId xmlns:a16="http://schemas.microsoft.com/office/drawing/2014/main" id="{1C67B00E-7A5F-60BB-2AD0-6B870B803CAF}"/>
              </a:ext>
            </a:extLst>
          </p:cNvPr>
          <p:cNvCxnSpPr>
            <a:cxnSpLocks/>
          </p:cNvCxnSpPr>
          <p:nvPr/>
        </p:nvCxnSpPr>
        <p:spPr>
          <a:xfrm>
            <a:off x="3383360" y="1384718"/>
            <a:ext cx="471997" cy="21443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5691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48740F-7580-73E9-A1D4-C479A40D4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75FADB-31DF-3D62-5AE7-49E217E10E71}"/>
              </a:ext>
            </a:extLst>
          </p:cNvPr>
          <p:cNvSpPr/>
          <p:nvPr/>
        </p:nvSpPr>
        <p:spPr>
          <a:xfrm>
            <a:off x="1979712" y="188640"/>
            <a:ext cx="66967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Przykłady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EA9A96A-CB03-FEBF-FB03-9CAD701F4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912" y="1268760"/>
            <a:ext cx="5253147" cy="4968552"/>
          </a:xfrm>
          <a:prstGeom prst="rect">
            <a:avLst/>
          </a:prstGeom>
        </p:spPr>
      </p:pic>
      <p:sp>
        <p:nvSpPr>
          <p:cNvPr id="7" name="Prostokąt: zaokrąglone rogi 6">
            <a:extLst>
              <a:ext uri="{FF2B5EF4-FFF2-40B4-BE49-F238E27FC236}">
                <a16:creationId xmlns:a16="http://schemas.microsoft.com/office/drawing/2014/main" id="{64ED7ACD-2431-2565-9AD4-46C0E8BFF787}"/>
              </a:ext>
            </a:extLst>
          </p:cNvPr>
          <p:cNvSpPr/>
          <p:nvPr/>
        </p:nvSpPr>
        <p:spPr>
          <a:xfrm>
            <a:off x="6876256" y="1739926"/>
            <a:ext cx="2267744" cy="608954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D890A9CF-7EA2-3D02-E01F-87B44EEFE258}"/>
              </a:ext>
            </a:extLst>
          </p:cNvPr>
          <p:cNvSpPr txBox="1"/>
          <p:nvPr/>
        </p:nvSpPr>
        <p:spPr>
          <a:xfrm>
            <a:off x="6876256" y="1739926"/>
            <a:ext cx="2267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Odpowiedź z serwera jest bardziej skomplikowana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C5ED4987-A306-A225-DF1E-CEB1CB7F25C9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5796136" y="1384718"/>
            <a:ext cx="1080120" cy="659685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09D55549-DD3A-14D1-A3FA-C51E176FB988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156176" y="2044403"/>
            <a:ext cx="720080" cy="592509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Prostokąt: zaokrąglone rogi 19">
            <a:extLst>
              <a:ext uri="{FF2B5EF4-FFF2-40B4-BE49-F238E27FC236}">
                <a16:creationId xmlns:a16="http://schemas.microsoft.com/office/drawing/2014/main" id="{C4D9D876-5173-8AFC-674C-11A5FACA32B8}"/>
              </a:ext>
            </a:extLst>
          </p:cNvPr>
          <p:cNvSpPr/>
          <p:nvPr/>
        </p:nvSpPr>
        <p:spPr>
          <a:xfrm>
            <a:off x="1115616" y="1101684"/>
            <a:ext cx="2267744" cy="608954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B4461EEF-48D9-926F-D8B8-255FEED0FB99}"/>
              </a:ext>
            </a:extLst>
          </p:cNvPr>
          <p:cNvSpPr txBox="1"/>
          <p:nvPr/>
        </p:nvSpPr>
        <p:spPr>
          <a:xfrm>
            <a:off x="1115616" y="1124744"/>
            <a:ext cx="205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Szablon pojedynczego artykułu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22" name="Łącznik prosty ze strzałką 21">
            <a:extLst>
              <a:ext uri="{FF2B5EF4-FFF2-40B4-BE49-F238E27FC236}">
                <a16:creationId xmlns:a16="http://schemas.microsoft.com/office/drawing/2014/main" id="{B25BE827-F4B6-D652-E6F5-DE4BAEE957D9}"/>
              </a:ext>
            </a:extLst>
          </p:cNvPr>
          <p:cNvCxnSpPr>
            <a:cxnSpLocks/>
          </p:cNvCxnSpPr>
          <p:nvPr/>
        </p:nvCxnSpPr>
        <p:spPr>
          <a:xfrm>
            <a:off x="3383360" y="1384718"/>
            <a:ext cx="471997" cy="21443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Prostokąt: zaokrąglone rogi 23">
            <a:extLst>
              <a:ext uri="{FF2B5EF4-FFF2-40B4-BE49-F238E27FC236}">
                <a16:creationId xmlns:a16="http://schemas.microsoft.com/office/drawing/2014/main" id="{3BB8FFCA-7023-D76E-4EF1-1CDAB54B4D0A}"/>
              </a:ext>
            </a:extLst>
          </p:cNvPr>
          <p:cNvSpPr/>
          <p:nvPr/>
        </p:nvSpPr>
        <p:spPr>
          <a:xfrm>
            <a:off x="663591" y="2550738"/>
            <a:ext cx="2267744" cy="608954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5" name="pole tekstowe 24">
            <a:extLst>
              <a:ext uri="{FF2B5EF4-FFF2-40B4-BE49-F238E27FC236}">
                <a16:creationId xmlns:a16="http://schemas.microsoft.com/office/drawing/2014/main" id="{AC976BBB-DE47-2304-587C-2A56C7ED102B}"/>
              </a:ext>
            </a:extLst>
          </p:cNvPr>
          <p:cNvSpPr txBox="1"/>
          <p:nvPr/>
        </p:nvSpPr>
        <p:spPr>
          <a:xfrm>
            <a:off x="680529" y="2550738"/>
            <a:ext cx="2267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Szablon całej odpowiedzi z serwera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26" name="Łącznik prosty ze strzałką 25">
            <a:extLst>
              <a:ext uri="{FF2B5EF4-FFF2-40B4-BE49-F238E27FC236}">
                <a16:creationId xmlns:a16="http://schemas.microsoft.com/office/drawing/2014/main" id="{56C2517D-5B05-0D14-70A4-2CFC358DF9EC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2948272" y="2780928"/>
            <a:ext cx="831640" cy="31420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Prostokąt: zaokrąglone rogi 28">
            <a:extLst>
              <a:ext uri="{FF2B5EF4-FFF2-40B4-BE49-F238E27FC236}">
                <a16:creationId xmlns:a16="http://schemas.microsoft.com/office/drawing/2014/main" id="{87D0F86D-90A0-0A92-470D-B352C8D1125F}"/>
              </a:ext>
            </a:extLst>
          </p:cNvPr>
          <p:cNvSpPr/>
          <p:nvPr/>
        </p:nvSpPr>
        <p:spPr>
          <a:xfrm>
            <a:off x="1475655" y="3645024"/>
            <a:ext cx="1236515" cy="417442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30" name="pole tekstowe 29">
            <a:extLst>
              <a:ext uri="{FF2B5EF4-FFF2-40B4-BE49-F238E27FC236}">
                <a16:creationId xmlns:a16="http://schemas.microsoft.com/office/drawing/2014/main" id="{89B48C2A-99FB-85A4-B3BC-C62A1A9904EB}"/>
              </a:ext>
            </a:extLst>
          </p:cNvPr>
          <p:cNvSpPr txBox="1"/>
          <p:nvPr/>
        </p:nvSpPr>
        <p:spPr>
          <a:xfrm>
            <a:off x="1547665" y="3677868"/>
            <a:ext cx="1053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Metadane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31" name="Łącznik prosty ze strzałką 30">
            <a:extLst>
              <a:ext uri="{FF2B5EF4-FFF2-40B4-BE49-F238E27FC236}">
                <a16:creationId xmlns:a16="http://schemas.microsoft.com/office/drawing/2014/main" id="{A5350FBB-EFD3-2062-24EF-61A205A0EA5E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2712170" y="2946387"/>
            <a:ext cx="1499790" cy="907358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Łącznik prosty ze strzałką 33">
            <a:extLst>
              <a:ext uri="{FF2B5EF4-FFF2-40B4-BE49-F238E27FC236}">
                <a16:creationId xmlns:a16="http://schemas.microsoft.com/office/drawing/2014/main" id="{BB5D19BC-B71D-489E-2B7B-8F765A8AD595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2712170" y="3241433"/>
            <a:ext cx="1499790" cy="612312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Prostokąt: zaokrąglone rogi 48">
            <a:extLst>
              <a:ext uri="{FF2B5EF4-FFF2-40B4-BE49-F238E27FC236}">
                <a16:creationId xmlns:a16="http://schemas.microsoft.com/office/drawing/2014/main" id="{127A8AE3-3CCE-0B60-6842-20006439D5E3}"/>
              </a:ext>
            </a:extLst>
          </p:cNvPr>
          <p:cNvSpPr/>
          <p:nvPr/>
        </p:nvSpPr>
        <p:spPr>
          <a:xfrm>
            <a:off x="1531226" y="4196742"/>
            <a:ext cx="1236515" cy="417442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cxnSp>
        <p:nvCxnSpPr>
          <p:cNvPr id="50" name="Łącznik prosty ze strzałką 49">
            <a:extLst>
              <a:ext uri="{FF2B5EF4-FFF2-40B4-BE49-F238E27FC236}">
                <a16:creationId xmlns:a16="http://schemas.microsoft.com/office/drawing/2014/main" id="{358B96F8-81D5-D44D-FC56-EFB1B0C910D4}"/>
              </a:ext>
            </a:extLst>
          </p:cNvPr>
          <p:cNvCxnSpPr>
            <a:cxnSpLocks/>
          </p:cNvCxnSpPr>
          <p:nvPr/>
        </p:nvCxnSpPr>
        <p:spPr>
          <a:xfrm flipV="1">
            <a:off x="2784180" y="3477549"/>
            <a:ext cx="1355772" cy="852587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pole tekstowe 52">
            <a:extLst>
              <a:ext uri="{FF2B5EF4-FFF2-40B4-BE49-F238E27FC236}">
                <a16:creationId xmlns:a16="http://schemas.microsoft.com/office/drawing/2014/main" id="{51F23A26-C00C-C05E-B881-C3F40C28AE3B}"/>
              </a:ext>
            </a:extLst>
          </p:cNvPr>
          <p:cNvSpPr txBox="1"/>
          <p:nvPr/>
        </p:nvSpPr>
        <p:spPr>
          <a:xfrm>
            <a:off x="1783743" y="4236964"/>
            <a:ext cx="1053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Dane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1294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C0ACE1-8097-18B0-A749-BCB7A7C9B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93C7A7-6972-6F1E-B63E-53DA37A4EBDE}"/>
              </a:ext>
            </a:extLst>
          </p:cNvPr>
          <p:cNvSpPr/>
          <p:nvPr/>
        </p:nvSpPr>
        <p:spPr>
          <a:xfrm>
            <a:off x="1979712" y="188640"/>
            <a:ext cx="66967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Przykłady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19935E2C-8218-F5BE-D68B-E2A18B3B1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912" y="1268760"/>
            <a:ext cx="5253147" cy="4968552"/>
          </a:xfrm>
          <a:prstGeom prst="rect">
            <a:avLst/>
          </a:prstGeom>
        </p:spPr>
      </p:pic>
      <p:sp>
        <p:nvSpPr>
          <p:cNvPr id="7" name="Prostokąt: zaokrąglone rogi 6">
            <a:extLst>
              <a:ext uri="{FF2B5EF4-FFF2-40B4-BE49-F238E27FC236}">
                <a16:creationId xmlns:a16="http://schemas.microsoft.com/office/drawing/2014/main" id="{DA0FBBB4-2595-DB5D-D893-55A548A8651E}"/>
              </a:ext>
            </a:extLst>
          </p:cNvPr>
          <p:cNvSpPr/>
          <p:nvPr/>
        </p:nvSpPr>
        <p:spPr>
          <a:xfrm>
            <a:off x="6876256" y="1739926"/>
            <a:ext cx="2267744" cy="608954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4261A544-B68D-57A2-41A6-605399C8C643}"/>
              </a:ext>
            </a:extLst>
          </p:cNvPr>
          <p:cNvSpPr txBox="1"/>
          <p:nvPr/>
        </p:nvSpPr>
        <p:spPr>
          <a:xfrm>
            <a:off x="6876256" y="1739926"/>
            <a:ext cx="2267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Odpowiedź z serwera jest bardziej skomplikowana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05A3585D-697C-5238-3FE6-4E297FEA177F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5796136" y="1384718"/>
            <a:ext cx="1080120" cy="659685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2221D555-D736-77CD-3ACD-213DE3965E71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156176" y="2044403"/>
            <a:ext cx="720080" cy="592509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Prostokąt: zaokrąglone rogi 19">
            <a:extLst>
              <a:ext uri="{FF2B5EF4-FFF2-40B4-BE49-F238E27FC236}">
                <a16:creationId xmlns:a16="http://schemas.microsoft.com/office/drawing/2014/main" id="{F114BAB5-22D4-E719-0CE8-D81DA984D7D2}"/>
              </a:ext>
            </a:extLst>
          </p:cNvPr>
          <p:cNvSpPr/>
          <p:nvPr/>
        </p:nvSpPr>
        <p:spPr>
          <a:xfrm>
            <a:off x="1115616" y="1101684"/>
            <a:ext cx="2267744" cy="608954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17ACB95D-352E-146F-CEAE-7F74DD2C414F}"/>
              </a:ext>
            </a:extLst>
          </p:cNvPr>
          <p:cNvSpPr txBox="1"/>
          <p:nvPr/>
        </p:nvSpPr>
        <p:spPr>
          <a:xfrm>
            <a:off x="1115616" y="1124744"/>
            <a:ext cx="205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Szablon pojedynczego artykułu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22" name="Łącznik prosty ze strzałką 21">
            <a:extLst>
              <a:ext uri="{FF2B5EF4-FFF2-40B4-BE49-F238E27FC236}">
                <a16:creationId xmlns:a16="http://schemas.microsoft.com/office/drawing/2014/main" id="{2DCAA223-12A5-421C-74D5-AA27100C6640}"/>
              </a:ext>
            </a:extLst>
          </p:cNvPr>
          <p:cNvCxnSpPr>
            <a:cxnSpLocks/>
          </p:cNvCxnSpPr>
          <p:nvPr/>
        </p:nvCxnSpPr>
        <p:spPr>
          <a:xfrm>
            <a:off x="3383360" y="1384718"/>
            <a:ext cx="471997" cy="21443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Prostokąt: zaokrąglone rogi 23">
            <a:extLst>
              <a:ext uri="{FF2B5EF4-FFF2-40B4-BE49-F238E27FC236}">
                <a16:creationId xmlns:a16="http://schemas.microsoft.com/office/drawing/2014/main" id="{3EDD6F94-2FE0-A69B-0726-A0EB28B8CBB8}"/>
              </a:ext>
            </a:extLst>
          </p:cNvPr>
          <p:cNvSpPr/>
          <p:nvPr/>
        </p:nvSpPr>
        <p:spPr>
          <a:xfrm>
            <a:off x="663591" y="2550738"/>
            <a:ext cx="2267744" cy="608954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5" name="pole tekstowe 24">
            <a:extLst>
              <a:ext uri="{FF2B5EF4-FFF2-40B4-BE49-F238E27FC236}">
                <a16:creationId xmlns:a16="http://schemas.microsoft.com/office/drawing/2014/main" id="{D8266B7E-710C-2F7B-2636-AE8F3AE836C9}"/>
              </a:ext>
            </a:extLst>
          </p:cNvPr>
          <p:cNvSpPr txBox="1"/>
          <p:nvPr/>
        </p:nvSpPr>
        <p:spPr>
          <a:xfrm>
            <a:off x="680529" y="2550738"/>
            <a:ext cx="2267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Szablon całej odpowiedzi z serwera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26" name="Łącznik prosty ze strzałką 25">
            <a:extLst>
              <a:ext uri="{FF2B5EF4-FFF2-40B4-BE49-F238E27FC236}">
                <a16:creationId xmlns:a16="http://schemas.microsoft.com/office/drawing/2014/main" id="{C927E7CF-843C-15D4-EA7E-17AF1031FA10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2948272" y="2780928"/>
            <a:ext cx="831640" cy="31420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Prostokąt: zaokrąglone rogi 28">
            <a:extLst>
              <a:ext uri="{FF2B5EF4-FFF2-40B4-BE49-F238E27FC236}">
                <a16:creationId xmlns:a16="http://schemas.microsoft.com/office/drawing/2014/main" id="{58CCEDA7-FB0D-362F-2EFE-ED68CFAE377D}"/>
              </a:ext>
            </a:extLst>
          </p:cNvPr>
          <p:cNvSpPr/>
          <p:nvPr/>
        </p:nvSpPr>
        <p:spPr>
          <a:xfrm>
            <a:off x="1475655" y="3645024"/>
            <a:ext cx="1236515" cy="417442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30" name="pole tekstowe 29">
            <a:extLst>
              <a:ext uri="{FF2B5EF4-FFF2-40B4-BE49-F238E27FC236}">
                <a16:creationId xmlns:a16="http://schemas.microsoft.com/office/drawing/2014/main" id="{269F87AB-2DB4-4C91-E766-AD6E773BEF93}"/>
              </a:ext>
            </a:extLst>
          </p:cNvPr>
          <p:cNvSpPr txBox="1"/>
          <p:nvPr/>
        </p:nvSpPr>
        <p:spPr>
          <a:xfrm>
            <a:off x="1547665" y="3677868"/>
            <a:ext cx="1053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Metadane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31" name="Łącznik prosty ze strzałką 30">
            <a:extLst>
              <a:ext uri="{FF2B5EF4-FFF2-40B4-BE49-F238E27FC236}">
                <a16:creationId xmlns:a16="http://schemas.microsoft.com/office/drawing/2014/main" id="{F2B51466-876A-DE19-04C2-CAAEC9CF9D36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2712170" y="2946387"/>
            <a:ext cx="1499790" cy="907358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Łącznik prosty ze strzałką 33">
            <a:extLst>
              <a:ext uri="{FF2B5EF4-FFF2-40B4-BE49-F238E27FC236}">
                <a16:creationId xmlns:a16="http://schemas.microsoft.com/office/drawing/2014/main" id="{E7E092C7-6D49-3B35-3442-160AEE2D49B6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2712170" y="3241433"/>
            <a:ext cx="1499790" cy="612312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Prostokąt: zaokrąglone rogi 48">
            <a:extLst>
              <a:ext uri="{FF2B5EF4-FFF2-40B4-BE49-F238E27FC236}">
                <a16:creationId xmlns:a16="http://schemas.microsoft.com/office/drawing/2014/main" id="{8EC043AB-0F53-7F27-4415-6DF3A4F38E7A}"/>
              </a:ext>
            </a:extLst>
          </p:cNvPr>
          <p:cNvSpPr/>
          <p:nvPr/>
        </p:nvSpPr>
        <p:spPr>
          <a:xfrm>
            <a:off x="1531226" y="4196742"/>
            <a:ext cx="1236515" cy="417442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cxnSp>
        <p:nvCxnSpPr>
          <p:cNvPr id="50" name="Łącznik prosty ze strzałką 49">
            <a:extLst>
              <a:ext uri="{FF2B5EF4-FFF2-40B4-BE49-F238E27FC236}">
                <a16:creationId xmlns:a16="http://schemas.microsoft.com/office/drawing/2014/main" id="{E18945A2-41D9-7A84-7962-B1AD152CA830}"/>
              </a:ext>
            </a:extLst>
          </p:cNvPr>
          <p:cNvCxnSpPr>
            <a:cxnSpLocks/>
          </p:cNvCxnSpPr>
          <p:nvPr/>
        </p:nvCxnSpPr>
        <p:spPr>
          <a:xfrm flipV="1">
            <a:off x="2784180" y="3477549"/>
            <a:ext cx="1355772" cy="852587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pole tekstowe 52">
            <a:extLst>
              <a:ext uri="{FF2B5EF4-FFF2-40B4-BE49-F238E27FC236}">
                <a16:creationId xmlns:a16="http://schemas.microsoft.com/office/drawing/2014/main" id="{1477553D-4DD1-2BBD-D297-41D8128C730C}"/>
              </a:ext>
            </a:extLst>
          </p:cNvPr>
          <p:cNvSpPr txBox="1"/>
          <p:nvPr/>
        </p:nvSpPr>
        <p:spPr>
          <a:xfrm>
            <a:off x="1783743" y="4236964"/>
            <a:ext cx="1053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Dane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sp>
        <p:nvSpPr>
          <p:cNvPr id="55" name="Prostokąt: zaokrąglone rogi 54">
            <a:extLst>
              <a:ext uri="{FF2B5EF4-FFF2-40B4-BE49-F238E27FC236}">
                <a16:creationId xmlns:a16="http://schemas.microsoft.com/office/drawing/2014/main" id="{6EC6E8E2-EA2A-4B55-4C45-835FC86AC6E0}"/>
              </a:ext>
            </a:extLst>
          </p:cNvPr>
          <p:cNvSpPr/>
          <p:nvPr/>
        </p:nvSpPr>
        <p:spPr>
          <a:xfrm>
            <a:off x="323528" y="4809053"/>
            <a:ext cx="3024336" cy="751303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cxnSp>
        <p:nvCxnSpPr>
          <p:cNvPr id="56" name="Łącznik prosty ze strzałką 55">
            <a:extLst>
              <a:ext uri="{FF2B5EF4-FFF2-40B4-BE49-F238E27FC236}">
                <a16:creationId xmlns:a16="http://schemas.microsoft.com/office/drawing/2014/main" id="{D23E9A3C-DD21-868F-784D-7DEC51B7576F}"/>
              </a:ext>
            </a:extLst>
          </p:cNvPr>
          <p:cNvCxnSpPr>
            <a:cxnSpLocks/>
          </p:cNvCxnSpPr>
          <p:nvPr/>
        </p:nvCxnSpPr>
        <p:spPr>
          <a:xfrm flipV="1">
            <a:off x="3340757" y="4534459"/>
            <a:ext cx="815634" cy="489199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pole tekstowe 56">
            <a:extLst>
              <a:ext uri="{FF2B5EF4-FFF2-40B4-BE49-F238E27FC236}">
                <a16:creationId xmlns:a16="http://schemas.microsoft.com/office/drawing/2014/main" id="{F780AFFC-8D4F-CE66-F25E-30D750017CF1}"/>
              </a:ext>
            </a:extLst>
          </p:cNvPr>
          <p:cNvSpPr txBox="1"/>
          <p:nvPr/>
        </p:nvSpPr>
        <p:spPr>
          <a:xfrm>
            <a:off x="388430" y="4821693"/>
            <a:ext cx="28874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Funkcja będzie wykonywać żądanie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HTTP GET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endmpointa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/v2/top-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headlines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5161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231E2E-298A-9882-8FCD-C7602B6F7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447D2A-153F-6719-D8F8-83E2F31F9E28}"/>
              </a:ext>
            </a:extLst>
          </p:cNvPr>
          <p:cNvSpPr/>
          <p:nvPr/>
        </p:nvSpPr>
        <p:spPr>
          <a:xfrm>
            <a:off x="1979712" y="188640"/>
            <a:ext cx="66967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Przykłady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F96BF1C-632C-0592-6717-F22C8CDCA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912" y="1268760"/>
            <a:ext cx="5253147" cy="4968552"/>
          </a:xfrm>
          <a:prstGeom prst="rect">
            <a:avLst/>
          </a:prstGeom>
        </p:spPr>
      </p:pic>
      <p:sp>
        <p:nvSpPr>
          <p:cNvPr id="7" name="Prostokąt: zaokrąglone rogi 6">
            <a:extLst>
              <a:ext uri="{FF2B5EF4-FFF2-40B4-BE49-F238E27FC236}">
                <a16:creationId xmlns:a16="http://schemas.microsoft.com/office/drawing/2014/main" id="{0F15313F-1B38-CAA4-0944-270709ABD176}"/>
              </a:ext>
            </a:extLst>
          </p:cNvPr>
          <p:cNvSpPr/>
          <p:nvPr/>
        </p:nvSpPr>
        <p:spPr>
          <a:xfrm>
            <a:off x="6876256" y="1739926"/>
            <a:ext cx="2267744" cy="608954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D39937A4-CFE3-6F19-F70E-C1A13991BFE2}"/>
              </a:ext>
            </a:extLst>
          </p:cNvPr>
          <p:cNvSpPr txBox="1"/>
          <p:nvPr/>
        </p:nvSpPr>
        <p:spPr>
          <a:xfrm>
            <a:off x="6876256" y="1739926"/>
            <a:ext cx="2267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Odpowiedź z serwera jest bardziej skomplikowana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19BDEEE5-3248-C820-AF99-6948F650507B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5796136" y="1384718"/>
            <a:ext cx="1080120" cy="659685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C367A0E8-0EE6-2E42-1143-4A0834B23981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156176" y="2044403"/>
            <a:ext cx="720080" cy="592509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Prostokąt: zaokrąglone rogi 19">
            <a:extLst>
              <a:ext uri="{FF2B5EF4-FFF2-40B4-BE49-F238E27FC236}">
                <a16:creationId xmlns:a16="http://schemas.microsoft.com/office/drawing/2014/main" id="{30598167-625B-7468-41D2-78A189F68C81}"/>
              </a:ext>
            </a:extLst>
          </p:cNvPr>
          <p:cNvSpPr/>
          <p:nvPr/>
        </p:nvSpPr>
        <p:spPr>
          <a:xfrm>
            <a:off x="1115616" y="1101684"/>
            <a:ext cx="2267744" cy="608954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C8F4AE54-B04A-E92F-FD5E-5B4E8B90BEAE}"/>
              </a:ext>
            </a:extLst>
          </p:cNvPr>
          <p:cNvSpPr txBox="1"/>
          <p:nvPr/>
        </p:nvSpPr>
        <p:spPr>
          <a:xfrm>
            <a:off x="1115616" y="1124744"/>
            <a:ext cx="205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Szablon pojedynczego artykułu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22" name="Łącznik prosty ze strzałką 21">
            <a:extLst>
              <a:ext uri="{FF2B5EF4-FFF2-40B4-BE49-F238E27FC236}">
                <a16:creationId xmlns:a16="http://schemas.microsoft.com/office/drawing/2014/main" id="{2BEC1974-6575-99EB-03A6-81596F09DC3F}"/>
              </a:ext>
            </a:extLst>
          </p:cNvPr>
          <p:cNvCxnSpPr>
            <a:cxnSpLocks/>
          </p:cNvCxnSpPr>
          <p:nvPr/>
        </p:nvCxnSpPr>
        <p:spPr>
          <a:xfrm>
            <a:off x="3383360" y="1384718"/>
            <a:ext cx="471997" cy="21443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Prostokąt: zaokrąglone rogi 23">
            <a:extLst>
              <a:ext uri="{FF2B5EF4-FFF2-40B4-BE49-F238E27FC236}">
                <a16:creationId xmlns:a16="http://schemas.microsoft.com/office/drawing/2014/main" id="{96F384E1-F2DB-30F7-5198-FBED06EEF11F}"/>
              </a:ext>
            </a:extLst>
          </p:cNvPr>
          <p:cNvSpPr/>
          <p:nvPr/>
        </p:nvSpPr>
        <p:spPr>
          <a:xfrm>
            <a:off x="663591" y="2550738"/>
            <a:ext cx="2267744" cy="608954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5" name="pole tekstowe 24">
            <a:extLst>
              <a:ext uri="{FF2B5EF4-FFF2-40B4-BE49-F238E27FC236}">
                <a16:creationId xmlns:a16="http://schemas.microsoft.com/office/drawing/2014/main" id="{4E92C81C-6CBE-CBCE-1CED-628F33881C44}"/>
              </a:ext>
            </a:extLst>
          </p:cNvPr>
          <p:cNvSpPr txBox="1"/>
          <p:nvPr/>
        </p:nvSpPr>
        <p:spPr>
          <a:xfrm>
            <a:off x="680529" y="2550738"/>
            <a:ext cx="2267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Szablon całej odpowiedzi z serwera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26" name="Łącznik prosty ze strzałką 25">
            <a:extLst>
              <a:ext uri="{FF2B5EF4-FFF2-40B4-BE49-F238E27FC236}">
                <a16:creationId xmlns:a16="http://schemas.microsoft.com/office/drawing/2014/main" id="{1E674AB4-4E82-A82A-6BD2-FD95856655BB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2948272" y="2780928"/>
            <a:ext cx="831640" cy="31420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Prostokąt: zaokrąglone rogi 28">
            <a:extLst>
              <a:ext uri="{FF2B5EF4-FFF2-40B4-BE49-F238E27FC236}">
                <a16:creationId xmlns:a16="http://schemas.microsoft.com/office/drawing/2014/main" id="{E6608E8C-150E-FAA1-0547-7E0C06BB6B7D}"/>
              </a:ext>
            </a:extLst>
          </p:cNvPr>
          <p:cNvSpPr/>
          <p:nvPr/>
        </p:nvSpPr>
        <p:spPr>
          <a:xfrm>
            <a:off x="1475655" y="3645024"/>
            <a:ext cx="1236515" cy="417442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30" name="pole tekstowe 29">
            <a:extLst>
              <a:ext uri="{FF2B5EF4-FFF2-40B4-BE49-F238E27FC236}">
                <a16:creationId xmlns:a16="http://schemas.microsoft.com/office/drawing/2014/main" id="{E5957CD0-A1FA-EAB1-2F49-6039C5DF026B}"/>
              </a:ext>
            </a:extLst>
          </p:cNvPr>
          <p:cNvSpPr txBox="1"/>
          <p:nvPr/>
        </p:nvSpPr>
        <p:spPr>
          <a:xfrm>
            <a:off x="1547665" y="3677868"/>
            <a:ext cx="1053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Metadane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31" name="Łącznik prosty ze strzałką 30">
            <a:extLst>
              <a:ext uri="{FF2B5EF4-FFF2-40B4-BE49-F238E27FC236}">
                <a16:creationId xmlns:a16="http://schemas.microsoft.com/office/drawing/2014/main" id="{5F9FEA17-BF37-AA60-ACE4-802B3232D41C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2712170" y="2946387"/>
            <a:ext cx="1499790" cy="907358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Łącznik prosty ze strzałką 33">
            <a:extLst>
              <a:ext uri="{FF2B5EF4-FFF2-40B4-BE49-F238E27FC236}">
                <a16:creationId xmlns:a16="http://schemas.microsoft.com/office/drawing/2014/main" id="{2D017063-0CC2-2907-99CE-C3BCB60B20FA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2712170" y="3241433"/>
            <a:ext cx="1499790" cy="612312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Prostokąt: zaokrąglone rogi 48">
            <a:extLst>
              <a:ext uri="{FF2B5EF4-FFF2-40B4-BE49-F238E27FC236}">
                <a16:creationId xmlns:a16="http://schemas.microsoft.com/office/drawing/2014/main" id="{28F3981C-B5B0-2B28-7D17-64FCA913DD56}"/>
              </a:ext>
            </a:extLst>
          </p:cNvPr>
          <p:cNvSpPr/>
          <p:nvPr/>
        </p:nvSpPr>
        <p:spPr>
          <a:xfrm>
            <a:off x="1531226" y="4196742"/>
            <a:ext cx="1236515" cy="417442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cxnSp>
        <p:nvCxnSpPr>
          <p:cNvPr id="50" name="Łącznik prosty ze strzałką 49">
            <a:extLst>
              <a:ext uri="{FF2B5EF4-FFF2-40B4-BE49-F238E27FC236}">
                <a16:creationId xmlns:a16="http://schemas.microsoft.com/office/drawing/2014/main" id="{2572E6EE-0AA8-82E8-4B9F-F4CCC24751CD}"/>
              </a:ext>
            </a:extLst>
          </p:cNvPr>
          <p:cNvCxnSpPr>
            <a:cxnSpLocks/>
          </p:cNvCxnSpPr>
          <p:nvPr/>
        </p:nvCxnSpPr>
        <p:spPr>
          <a:xfrm flipV="1">
            <a:off x="2784180" y="3477549"/>
            <a:ext cx="1355772" cy="852587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pole tekstowe 52">
            <a:extLst>
              <a:ext uri="{FF2B5EF4-FFF2-40B4-BE49-F238E27FC236}">
                <a16:creationId xmlns:a16="http://schemas.microsoft.com/office/drawing/2014/main" id="{691FC0BF-D2BB-65BE-F907-4595BEB083DE}"/>
              </a:ext>
            </a:extLst>
          </p:cNvPr>
          <p:cNvSpPr txBox="1"/>
          <p:nvPr/>
        </p:nvSpPr>
        <p:spPr>
          <a:xfrm>
            <a:off x="1783743" y="4236964"/>
            <a:ext cx="1053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Dane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sp>
        <p:nvSpPr>
          <p:cNvPr id="55" name="Prostokąt: zaokrąglone rogi 54">
            <a:extLst>
              <a:ext uri="{FF2B5EF4-FFF2-40B4-BE49-F238E27FC236}">
                <a16:creationId xmlns:a16="http://schemas.microsoft.com/office/drawing/2014/main" id="{86CB274D-5232-F6D9-9CAB-3C702643B51B}"/>
              </a:ext>
            </a:extLst>
          </p:cNvPr>
          <p:cNvSpPr/>
          <p:nvPr/>
        </p:nvSpPr>
        <p:spPr>
          <a:xfrm>
            <a:off x="323528" y="4809053"/>
            <a:ext cx="3024336" cy="751303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cxnSp>
        <p:nvCxnSpPr>
          <p:cNvPr id="56" name="Łącznik prosty ze strzałką 55">
            <a:extLst>
              <a:ext uri="{FF2B5EF4-FFF2-40B4-BE49-F238E27FC236}">
                <a16:creationId xmlns:a16="http://schemas.microsoft.com/office/drawing/2014/main" id="{A245B437-5ED6-5F4D-1D26-E23E9B18264E}"/>
              </a:ext>
            </a:extLst>
          </p:cNvPr>
          <p:cNvCxnSpPr>
            <a:cxnSpLocks/>
          </p:cNvCxnSpPr>
          <p:nvPr/>
        </p:nvCxnSpPr>
        <p:spPr>
          <a:xfrm flipV="1">
            <a:off x="3340757" y="4534459"/>
            <a:ext cx="815634" cy="489199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pole tekstowe 56">
            <a:extLst>
              <a:ext uri="{FF2B5EF4-FFF2-40B4-BE49-F238E27FC236}">
                <a16:creationId xmlns:a16="http://schemas.microsoft.com/office/drawing/2014/main" id="{34BD0F30-3C59-4E21-175B-21A712A47ACA}"/>
              </a:ext>
            </a:extLst>
          </p:cNvPr>
          <p:cNvSpPr txBox="1"/>
          <p:nvPr/>
        </p:nvSpPr>
        <p:spPr>
          <a:xfrm>
            <a:off x="388430" y="4821693"/>
            <a:ext cx="28874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Funkcja będzie wykonywać żądanie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HTTP GET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endmpointa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/v2/top-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headlines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sp>
        <p:nvSpPr>
          <p:cNvPr id="60" name="Prostokąt: zaokrąglone rogi 59">
            <a:extLst>
              <a:ext uri="{FF2B5EF4-FFF2-40B4-BE49-F238E27FC236}">
                <a16:creationId xmlns:a16="http://schemas.microsoft.com/office/drawing/2014/main" id="{9BEA3792-6C93-15B3-BD79-EA5E13BE2DD2}"/>
              </a:ext>
            </a:extLst>
          </p:cNvPr>
          <p:cNvSpPr/>
          <p:nvPr/>
        </p:nvSpPr>
        <p:spPr>
          <a:xfrm>
            <a:off x="22494" y="5681257"/>
            <a:ext cx="3024336" cy="556056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cxnSp>
        <p:nvCxnSpPr>
          <p:cNvPr id="61" name="Łącznik prosty ze strzałką 60">
            <a:extLst>
              <a:ext uri="{FF2B5EF4-FFF2-40B4-BE49-F238E27FC236}">
                <a16:creationId xmlns:a16="http://schemas.microsoft.com/office/drawing/2014/main" id="{32CE2359-4BA1-2019-5CA6-37639E3A13FB}"/>
              </a:ext>
            </a:extLst>
          </p:cNvPr>
          <p:cNvCxnSpPr>
            <a:cxnSpLocks/>
          </p:cNvCxnSpPr>
          <p:nvPr/>
        </p:nvCxnSpPr>
        <p:spPr>
          <a:xfrm flipV="1">
            <a:off x="3039723" y="5036298"/>
            <a:ext cx="1532277" cy="859563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pole tekstowe 61">
            <a:extLst>
              <a:ext uri="{FF2B5EF4-FFF2-40B4-BE49-F238E27FC236}">
                <a16:creationId xmlns:a16="http://schemas.microsoft.com/office/drawing/2014/main" id="{9833905C-2E27-5879-A723-27D667A9E391}"/>
              </a:ext>
            </a:extLst>
          </p:cNvPr>
          <p:cNvSpPr txBox="1"/>
          <p:nvPr/>
        </p:nvSpPr>
        <p:spPr>
          <a:xfrm>
            <a:off x="87396" y="5693896"/>
            <a:ext cx="2887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Standardowy sposób przesyłania kluczy autoryzacyjnych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sp>
        <p:nvSpPr>
          <p:cNvPr id="64" name="Prostokąt: zaokrąglone rogi 63">
            <a:extLst>
              <a:ext uri="{FF2B5EF4-FFF2-40B4-BE49-F238E27FC236}">
                <a16:creationId xmlns:a16="http://schemas.microsoft.com/office/drawing/2014/main" id="{7AEAEE5B-434F-6D34-985B-153DF6012EE5}"/>
              </a:ext>
            </a:extLst>
          </p:cNvPr>
          <p:cNvSpPr/>
          <p:nvPr/>
        </p:nvSpPr>
        <p:spPr>
          <a:xfrm>
            <a:off x="1115616" y="6312429"/>
            <a:ext cx="2003822" cy="356931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cxnSp>
        <p:nvCxnSpPr>
          <p:cNvPr id="65" name="Łącznik prosty ze strzałką 64">
            <a:extLst>
              <a:ext uri="{FF2B5EF4-FFF2-40B4-BE49-F238E27FC236}">
                <a16:creationId xmlns:a16="http://schemas.microsoft.com/office/drawing/2014/main" id="{42BEDFEC-6CD2-79AD-7250-39E30BA798A0}"/>
              </a:ext>
            </a:extLst>
          </p:cNvPr>
          <p:cNvCxnSpPr>
            <a:cxnSpLocks/>
          </p:cNvCxnSpPr>
          <p:nvPr/>
        </p:nvCxnSpPr>
        <p:spPr>
          <a:xfrm flipV="1">
            <a:off x="3112331" y="5298252"/>
            <a:ext cx="1524571" cy="1228781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pole tekstowe 65">
            <a:extLst>
              <a:ext uri="{FF2B5EF4-FFF2-40B4-BE49-F238E27FC236}">
                <a16:creationId xmlns:a16="http://schemas.microsoft.com/office/drawing/2014/main" id="{DF4AF6B2-2415-BC2B-CA5B-EFC96FD904B5}"/>
              </a:ext>
            </a:extLst>
          </p:cNvPr>
          <p:cNvSpPr txBox="1"/>
          <p:nvPr/>
        </p:nvSpPr>
        <p:spPr>
          <a:xfrm>
            <a:off x="1115616" y="6325068"/>
            <a:ext cx="1931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Parametry zapytania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68" name="Łącznik prosty ze strzałką 67">
            <a:extLst>
              <a:ext uri="{FF2B5EF4-FFF2-40B4-BE49-F238E27FC236}">
                <a16:creationId xmlns:a16="http://schemas.microsoft.com/office/drawing/2014/main" id="{CE649161-4221-5251-5EDB-79402EEC4B55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3119438" y="5560356"/>
            <a:ext cx="1466245" cy="930539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4369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A4C34B-C4DB-9A6B-AA9B-F571C231A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7FBE55-426F-A655-4FCA-B3EEA1F4AC7C}"/>
              </a:ext>
            </a:extLst>
          </p:cNvPr>
          <p:cNvSpPr/>
          <p:nvPr/>
        </p:nvSpPr>
        <p:spPr>
          <a:xfrm>
            <a:off x="1979712" y="188640"/>
            <a:ext cx="66967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Przykłady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DBE3D480-ACF0-FB29-4D1C-8C1519201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912" y="1268760"/>
            <a:ext cx="5253147" cy="4968552"/>
          </a:xfrm>
          <a:prstGeom prst="rect">
            <a:avLst/>
          </a:prstGeom>
        </p:spPr>
      </p:pic>
      <p:sp>
        <p:nvSpPr>
          <p:cNvPr id="7" name="Prostokąt: zaokrąglone rogi 6">
            <a:extLst>
              <a:ext uri="{FF2B5EF4-FFF2-40B4-BE49-F238E27FC236}">
                <a16:creationId xmlns:a16="http://schemas.microsoft.com/office/drawing/2014/main" id="{3D7FE533-44CA-10EF-D265-FD8BA88ECA9D}"/>
              </a:ext>
            </a:extLst>
          </p:cNvPr>
          <p:cNvSpPr/>
          <p:nvPr/>
        </p:nvSpPr>
        <p:spPr>
          <a:xfrm>
            <a:off x="6876256" y="1739926"/>
            <a:ext cx="2267744" cy="608954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7B59E873-1561-2E7F-4D0A-F7E2AC6F1062}"/>
              </a:ext>
            </a:extLst>
          </p:cNvPr>
          <p:cNvSpPr txBox="1"/>
          <p:nvPr/>
        </p:nvSpPr>
        <p:spPr>
          <a:xfrm>
            <a:off x="6876256" y="1739926"/>
            <a:ext cx="2267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Odpowiedź z serwera jest bardziej skomplikowana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A8292F1A-54A0-2100-269D-5AEBBFA2CF80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5796136" y="1384718"/>
            <a:ext cx="1080120" cy="659685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F9F3265F-E635-2EE9-00AF-0CADF6F5C636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156176" y="2044403"/>
            <a:ext cx="720080" cy="592509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Prostokąt: zaokrąglone rogi 19">
            <a:extLst>
              <a:ext uri="{FF2B5EF4-FFF2-40B4-BE49-F238E27FC236}">
                <a16:creationId xmlns:a16="http://schemas.microsoft.com/office/drawing/2014/main" id="{26878F13-0C95-83E4-73D6-2963D033DDA8}"/>
              </a:ext>
            </a:extLst>
          </p:cNvPr>
          <p:cNvSpPr/>
          <p:nvPr/>
        </p:nvSpPr>
        <p:spPr>
          <a:xfrm>
            <a:off x="1115616" y="1101684"/>
            <a:ext cx="2267744" cy="608954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696B4EEB-FA27-26EE-AB7A-635245D44B4E}"/>
              </a:ext>
            </a:extLst>
          </p:cNvPr>
          <p:cNvSpPr txBox="1"/>
          <p:nvPr/>
        </p:nvSpPr>
        <p:spPr>
          <a:xfrm>
            <a:off x="1115616" y="1124744"/>
            <a:ext cx="205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Szablon pojedynczego artykułu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22" name="Łącznik prosty ze strzałką 21">
            <a:extLst>
              <a:ext uri="{FF2B5EF4-FFF2-40B4-BE49-F238E27FC236}">
                <a16:creationId xmlns:a16="http://schemas.microsoft.com/office/drawing/2014/main" id="{8EE27628-192E-81F9-21AC-9607D93AD0CB}"/>
              </a:ext>
            </a:extLst>
          </p:cNvPr>
          <p:cNvCxnSpPr>
            <a:cxnSpLocks/>
          </p:cNvCxnSpPr>
          <p:nvPr/>
        </p:nvCxnSpPr>
        <p:spPr>
          <a:xfrm>
            <a:off x="3383360" y="1384718"/>
            <a:ext cx="471997" cy="21443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Prostokąt: zaokrąglone rogi 23">
            <a:extLst>
              <a:ext uri="{FF2B5EF4-FFF2-40B4-BE49-F238E27FC236}">
                <a16:creationId xmlns:a16="http://schemas.microsoft.com/office/drawing/2014/main" id="{971E643E-4A70-BC93-4E34-27B224E6300F}"/>
              </a:ext>
            </a:extLst>
          </p:cNvPr>
          <p:cNvSpPr/>
          <p:nvPr/>
        </p:nvSpPr>
        <p:spPr>
          <a:xfrm>
            <a:off x="663591" y="2550738"/>
            <a:ext cx="2267744" cy="608954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5" name="pole tekstowe 24">
            <a:extLst>
              <a:ext uri="{FF2B5EF4-FFF2-40B4-BE49-F238E27FC236}">
                <a16:creationId xmlns:a16="http://schemas.microsoft.com/office/drawing/2014/main" id="{A5F88B6C-F4CC-0079-F732-5CC28C8623B4}"/>
              </a:ext>
            </a:extLst>
          </p:cNvPr>
          <p:cNvSpPr txBox="1"/>
          <p:nvPr/>
        </p:nvSpPr>
        <p:spPr>
          <a:xfrm>
            <a:off x="680529" y="2550738"/>
            <a:ext cx="2267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Szablon całej odpowiedzi z serwera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26" name="Łącznik prosty ze strzałką 25">
            <a:extLst>
              <a:ext uri="{FF2B5EF4-FFF2-40B4-BE49-F238E27FC236}">
                <a16:creationId xmlns:a16="http://schemas.microsoft.com/office/drawing/2014/main" id="{E64CBA01-EB6A-BC5F-160B-A7C1D7B747EC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2948272" y="2780928"/>
            <a:ext cx="831640" cy="31420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Prostokąt: zaokrąglone rogi 28">
            <a:extLst>
              <a:ext uri="{FF2B5EF4-FFF2-40B4-BE49-F238E27FC236}">
                <a16:creationId xmlns:a16="http://schemas.microsoft.com/office/drawing/2014/main" id="{6E5FFA01-82C6-BBA0-3486-843F7A030F7C}"/>
              </a:ext>
            </a:extLst>
          </p:cNvPr>
          <p:cNvSpPr/>
          <p:nvPr/>
        </p:nvSpPr>
        <p:spPr>
          <a:xfrm>
            <a:off x="1475655" y="3645024"/>
            <a:ext cx="1236515" cy="417442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30" name="pole tekstowe 29">
            <a:extLst>
              <a:ext uri="{FF2B5EF4-FFF2-40B4-BE49-F238E27FC236}">
                <a16:creationId xmlns:a16="http://schemas.microsoft.com/office/drawing/2014/main" id="{C28EED37-DF19-F6A1-7B33-2337A1DA5830}"/>
              </a:ext>
            </a:extLst>
          </p:cNvPr>
          <p:cNvSpPr txBox="1"/>
          <p:nvPr/>
        </p:nvSpPr>
        <p:spPr>
          <a:xfrm>
            <a:off x="1547665" y="3677868"/>
            <a:ext cx="1053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Metadane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31" name="Łącznik prosty ze strzałką 30">
            <a:extLst>
              <a:ext uri="{FF2B5EF4-FFF2-40B4-BE49-F238E27FC236}">
                <a16:creationId xmlns:a16="http://schemas.microsoft.com/office/drawing/2014/main" id="{E6580B83-C9A1-B311-DD97-099E90B4DD57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2712170" y="2946387"/>
            <a:ext cx="1499790" cy="907358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Łącznik prosty ze strzałką 33">
            <a:extLst>
              <a:ext uri="{FF2B5EF4-FFF2-40B4-BE49-F238E27FC236}">
                <a16:creationId xmlns:a16="http://schemas.microsoft.com/office/drawing/2014/main" id="{524B108A-E61C-5054-C2ED-728DB7EA0E35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2712170" y="3241433"/>
            <a:ext cx="1499790" cy="612312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Prostokąt: zaokrąglone rogi 48">
            <a:extLst>
              <a:ext uri="{FF2B5EF4-FFF2-40B4-BE49-F238E27FC236}">
                <a16:creationId xmlns:a16="http://schemas.microsoft.com/office/drawing/2014/main" id="{3827A0B3-68FE-9926-11B4-93FB74A5535E}"/>
              </a:ext>
            </a:extLst>
          </p:cNvPr>
          <p:cNvSpPr/>
          <p:nvPr/>
        </p:nvSpPr>
        <p:spPr>
          <a:xfrm>
            <a:off x="1531226" y="4196742"/>
            <a:ext cx="1236515" cy="417442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cxnSp>
        <p:nvCxnSpPr>
          <p:cNvPr id="50" name="Łącznik prosty ze strzałką 49">
            <a:extLst>
              <a:ext uri="{FF2B5EF4-FFF2-40B4-BE49-F238E27FC236}">
                <a16:creationId xmlns:a16="http://schemas.microsoft.com/office/drawing/2014/main" id="{788585A1-83C6-884F-594B-9409B4EC0189}"/>
              </a:ext>
            </a:extLst>
          </p:cNvPr>
          <p:cNvCxnSpPr>
            <a:cxnSpLocks/>
          </p:cNvCxnSpPr>
          <p:nvPr/>
        </p:nvCxnSpPr>
        <p:spPr>
          <a:xfrm flipV="1">
            <a:off x="2784180" y="3477549"/>
            <a:ext cx="1355772" cy="852587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pole tekstowe 52">
            <a:extLst>
              <a:ext uri="{FF2B5EF4-FFF2-40B4-BE49-F238E27FC236}">
                <a16:creationId xmlns:a16="http://schemas.microsoft.com/office/drawing/2014/main" id="{FA7AF5C1-AF35-5BEE-F06B-7F41D958785B}"/>
              </a:ext>
            </a:extLst>
          </p:cNvPr>
          <p:cNvSpPr txBox="1"/>
          <p:nvPr/>
        </p:nvSpPr>
        <p:spPr>
          <a:xfrm>
            <a:off x="1783743" y="4236964"/>
            <a:ext cx="1053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Dane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sp>
        <p:nvSpPr>
          <p:cNvPr id="55" name="Prostokąt: zaokrąglone rogi 54">
            <a:extLst>
              <a:ext uri="{FF2B5EF4-FFF2-40B4-BE49-F238E27FC236}">
                <a16:creationId xmlns:a16="http://schemas.microsoft.com/office/drawing/2014/main" id="{0A629883-F9D0-BCC1-B67F-5E72D1440996}"/>
              </a:ext>
            </a:extLst>
          </p:cNvPr>
          <p:cNvSpPr/>
          <p:nvPr/>
        </p:nvSpPr>
        <p:spPr>
          <a:xfrm>
            <a:off x="323528" y="4809053"/>
            <a:ext cx="3024336" cy="751303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cxnSp>
        <p:nvCxnSpPr>
          <p:cNvPr id="56" name="Łącznik prosty ze strzałką 55">
            <a:extLst>
              <a:ext uri="{FF2B5EF4-FFF2-40B4-BE49-F238E27FC236}">
                <a16:creationId xmlns:a16="http://schemas.microsoft.com/office/drawing/2014/main" id="{FAB4DF78-9A51-F2E7-0CE5-E276651748D8}"/>
              </a:ext>
            </a:extLst>
          </p:cNvPr>
          <p:cNvCxnSpPr>
            <a:cxnSpLocks/>
          </p:cNvCxnSpPr>
          <p:nvPr/>
        </p:nvCxnSpPr>
        <p:spPr>
          <a:xfrm flipV="1">
            <a:off x="3340757" y="4534459"/>
            <a:ext cx="815634" cy="489199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pole tekstowe 56">
            <a:extLst>
              <a:ext uri="{FF2B5EF4-FFF2-40B4-BE49-F238E27FC236}">
                <a16:creationId xmlns:a16="http://schemas.microsoft.com/office/drawing/2014/main" id="{297E6783-CF7C-58BD-DE06-A61C676015B6}"/>
              </a:ext>
            </a:extLst>
          </p:cNvPr>
          <p:cNvSpPr txBox="1"/>
          <p:nvPr/>
        </p:nvSpPr>
        <p:spPr>
          <a:xfrm>
            <a:off x="388430" y="4821693"/>
            <a:ext cx="28874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Funkcja będzie wykonywać żądanie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HTTP GET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endmpointa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/v2/top-</a:t>
            </a:r>
            <a:r>
              <a:rPr lang="pl-PL" sz="1400" dirty="0" err="1">
                <a:solidFill>
                  <a:schemeClr val="accent4">
                    <a:lumMod val="50000"/>
                  </a:schemeClr>
                </a:solidFill>
                <a:latin typeface="Verbatim"/>
                <a:cs typeface="Arial" panose="020B0604020202020204" pitchFamily="34" charset="0"/>
              </a:rPr>
              <a:t>headlines</a:t>
            </a:r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sp>
        <p:nvSpPr>
          <p:cNvPr id="60" name="Prostokąt: zaokrąglone rogi 59">
            <a:extLst>
              <a:ext uri="{FF2B5EF4-FFF2-40B4-BE49-F238E27FC236}">
                <a16:creationId xmlns:a16="http://schemas.microsoft.com/office/drawing/2014/main" id="{B629209F-BC74-2B8B-BC9F-ECF9B8B487C0}"/>
              </a:ext>
            </a:extLst>
          </p:cNvPr>
          <p:cNvSpPr/>
          <p:nvPr/>
        </p:nvSpPr>
        <p:spPr>
          <a:xfrm>
            <a:off x="22494" y="5681257"/>
            <a:ext cx="3024336" cy="556056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cxnSp>
        <p:nvCxnSpPr>
          <p:cNvPr id="61" name="Łącznik prosty ze strzałką 60">
            <a:extLst>
              <a:ext uri="{FF2B5EF4-FFF2-40B4-BE49-F238E27FC236}">
                <a16:creationId xmlns:a16="http://schemas.microsoft.com/office/drawing/2014/main" id="{DBEC272E-8C2D-4998-8AAB-3470AD571C4E}"/>
              </a:ext>
            </a:extLst>
          </p:cNvPr>
          <p:cNvCxnSpPr>
            <a:cxnSpLocks/>
          </p:cNvCxnSpPr>
          <p:nvPr/>
        </p:nvCxnSpPr>
        <p:spPr>
          <a:xfrm flipV="1">
            <a:off x="3039723" y="5036298"/>
            <a:ext cx="1532277" cy="859563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pole tekstowe 61">
            <a:extLst>
              <a:ext uri="{FF2B5EF4-FFF2-40B4-BE49-F238E27FC236}">
                <a16:creationId xmlns:a16="http://schemas.microsoft.com/office/drawing/2014/main" id="{3B2ED895-FB44-9431-DCB7-4CC2A4639A9A}"/>
              </a:ext>
            </a:extLst>
          </p:cNvPr>
          <p:cNvSpPr txBox="1"/>
          <p:nvPr/>
        </p:nvSpPr>
        <p:spPr>
          <a:xfrm>
            <a:off x="87396" y="5693896"/>
            <a:ext cx="2887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Standardowy sposób przesyłania kluczy autoryzacyjnych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sp>
        <p:nvSpPr>
          <p:cNvPr id="64" name="Prostokąt: zaokrąglone rogi 63">
            <a:extLst>
              <a:ext uri="{FF2B5EF4-FFF2-40B4-BE49-F238E27FC236}">
                <a16:creationId xmlns:a16="http://schemas.microsoft.com/office/drawing/2014/main" id="{22766214-51CD-44E1-1678-49349605C943}"/>
              </a:ext>
            </a:extLst>
          </p:cNvPr>
          <p:cNvSpPr/>
          <p:nvPr/>
        </p:nvSpPr>
        <p:spPr>
          <a:xfrm>
            <a:off x="1115616" y="6312429"/>
            <a:ext cx="2003822" cy="356931"/>
          </a:xfrm>
          <a:prstGeom prst="roundRect">
            <a:avLst>
              <a:gd name="adj" fmla="val 5695"/>
            </a:avLst>
          </a:prstGeom>
          <a:solidFill>
            <a:schemeClr val="bg1"/>
          </a:solidFill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cxnSp>
        <p:nvCxnSpPr>
          <p:cNvPr id="65" name="Łącznik prosty ze strzałką 64">
            <a:extLst>
              <a:ext uri="{FF2B5EF4-FFF2-40B4-BE49-F238E27FC236}">
                <a16:creationId xmlns:a16="http://schemas.microsoft.com/office/drawing/2014/main" id="{25FACF7A-9F8B-D986-0FA9-D079CD7173E3}"/>
              </a:ext>
            </a:extLst>
          </p:cNvPr>
          <p:cNvCxnSpPr>
            <a:cxnSpLocks/>
          </p:cNvCxnSpPr>
          <p:nvPr/>
        </p:nvCxnSpPr>
        <p:spPr>
          <a:xfrm flipV="1">
            <a:off x="3112331" y="5298252"/>
            <a:ext cx="1524571" cy="1228781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pole tekstowe 65">
            <a:extLst>
              <a:ext uri="{FF2B5EF4-FFF2-40B4-BE49-F238E27FC236}">
                <a16:creationId xmlns:a16="http://schemas.microsoft.com/office/drawing/2014/main" id="{DD76C15C-4372-45A7-3F34-0722D5E05FD4}"/>
              </a:ext>
            </a:extLst>
          </p:cNvPr>
          <p:cNvSpPr txBox="1"/>
          <p:nvPr/>
        </p:nvSpPr>
        <p:spPr>
          <a:xfrm>
            <a:off x="1115616" y="6325068"/>
            <a:ext cx="1931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Parametry zapytania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  <p:cxnSp>
        <p:nvCxnSpPr>
          <p:cNvPr id="68" name="Łącznik prosty ze strzałką 67">
            <a:extLst>
              <a:ext uri="{FF2B5EF4-FFF2-40B4-BE49-F238E27FC236}">
                <a16:creationId xmlns:a16="http://schemas.microsoft.com/office/drawing/2014/main" id="{DE01F782-63EB-6406-6E41-9FDBA88EC575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3119438" y="5560356"/>
            <a:ext cx="1466245" cy="930539"/>
          </a:xfrm>
          <a:prstGeom prst="straightConnector1">
            <a:avLst/>
          </a:prstGeom>
          <a:ln w="63500" cap="rnd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pole tekstowe 71">
            <a:extLst>
              <a:ext uri="{FF2B5EF4-FFF2-40B4-BE49-F238E27FC236}">
                <a16:creationId xmlns:a16="http://schemas.microsoft.com/office/drawing/2014/main" id="{DFFFA8D5-EFD7-E788-990D-DD9CDE5694C8}"/>
              </a:ext>
            </a:extLst>
          </p:cNvPr>
          <p:cNvSpPr txBox="1"/>
          <p:nvPr/>
        </p:nvSpPr>
        <p:spPr>
          <a:xfrm>
            <a:off x="3748575" y="6172457"/>
            <a:ext cx="54319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 /v2/</a:t>
            </a:r>
            <a:r>
              <a:rPr lang="en-US" sz="1400" dirty="0" err="1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top-headlines?country</a:t>
            </a:r>
            <a:r>
              <a:rPr lang="en-US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sz="1400" dirty="0" err="1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pl&amp;category</a:t>
            </a:r>
            <a:r>
              <a:rPr lang="en-US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=technology HTTP/1.1</a:t>
            </a:r>
            <a:endParaRPr lang="pl-PL" sz="1400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Host: newsapi.org</a:t>
            </a:r>
            <a:endParaRPr lang="pl-PL" sz="1400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X-Api-Key: TWÓJ_KLUCZ_API</a:t>
            </a:r>
            <a:endParaRPr lang="pl-PL" sz="1400" i="1" dirty="0">
              <a:solidFill>
                <a:schemeClr val="accent4">
                  <a:lumMod val="50000"/>
                </a:schemeClr>
              </a:solidFill>
              <a:latin typeface="Verbatim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2112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1AD845-FAC0-C688-AAA6-E543E8D08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C13606-FEEB-7596-3F5B-E6F700C38551}"/>
              </a:ext>
            </a:extLst>
          </p:cNvPr>
          <p:cNvSpPr/>
          <p:nvPr/>
        </p:nvSpPr>
        <p:spPr>
          <a:xfrm>
            <a:off x="1979712" y="188640"/>
            <a:ext cx="66967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Podsumowanie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76C41B90-D213-1365-D52C-E472B6C437CE}"/>
              </a:ext>
            </a:extLst>
          </p:cNvPr>
          <p:cNvSpPr txBox="1"/>
          <p:nvPr/>
        </p:nvSpPr>
        <p:spPr>
          <a:xfrm>
            <a:off x="1187624" y="1700808"/>
            <a:ext cx="7776864" cy="391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/>
              <a:t>Deklaratywna Definicja API: </a:t>
            </a:r>
            <a:r>
              <a:rPr lang="pl-PL" sz="1400" dirty="0"/>
              <a:t>Definiujemy zapytania sieciowe jako metody w interfejsie Kotlina, używając prostych adnotacji, takich jak </a:t>
            </a:r>
            <a:r>
              <a:rPr lang="pl-PL" sz="1400" b="1" dirty="0"/>
              <a:t>@GET</a:t>
            </a:r>
            <a:r>
              <a:rPr lang="pl-PL" sz="1400" dirty="0"/>
              <a:t>, </a:t>
            </a:r>
            <a:r>
              <a:rPr lang="pl-PL" sz="1400" b="1" dirty="0"/>
              <a:t>@POST</a:t>
            </a:r>
            <a:r>
              <a:rPr lang="pl-PL" sz="1400" dirty="0"/>
              <a:t>, </a:t>
            </a:r>
            <a:r>
              <a:rPr lang="pl-PL" sz="1400" b="1" dirty="0"/>
              <a:t>@Path </a:t>
            </a:r>
            <a:r>
              <a:rPr lang="pl-PL" sz="1400" dirty="0"/>
              <a:t>itd.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/>
              <a:t>Bezpieczeństwo Typologiczne: </a:t>
            </a:r>
            <a:r>
              <a:rPr lang="pl-PL" sz="1400" dirty="0" err="1"/>
              <a:t>Retrofit</a:t>
            </a:r>
            <a:r>
              <a:rPr lang="pl-PL" sz="1400" dirty="0"/>
              <a:t> dba o to, by odpowiedzi serwera w formacie JSON (lub innym) były poprawnie konwertowane na zdefiniowane klasy danych (data </a:t>
            </a:r>
            <a:r>
              <a:rPr lang="pl-PL" sz="1400" dirty="0" err="1"/>
              <a:t>class</a:t>
            </a:r>
            <a:r>
              <a:rPr lang="pl-PL" sz="1400" dirty="0"/>
              <a:t>), co eliminuje błędy rzutowania.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/>
              <a:t>Integracja z </a:t>
            </a:r>
            <a:r>
              <a:rPr lang="pl-PL" sz="1400" b="1" dirty="0" err="1"/>
              <a:t>Korutynami</a:t>
            </a:r>
            <a:r>
              <a:rPr lang="pl-PL" sz="1400" b="1" dirty="0"/>
              <a:t>: </a:t>
            </a:r>
            <a:r>
              <a:rPr lang="pl-PL" sz="1400" dirty="0"/>
              <a:t>Funkcje w interfejsie można oznaczyć jako </a:t>
            </a:r>
            <a:r>
              <a:rPr lang="pl-PL" sz="1400" b="1" dirty="0" err="1"/>
              <a:t>suspend</a:t>
            </a:r>
            <a:r>
              <a:rPr lang="pl-PL" sz="1400" dirty="0"/>
              <a:t>, dzięki czemu operacje sieciowe są wykonywane </a:t>
            </a:r>
            <a:r>
              <a:rPr lang="pl-PL" sz="1400" b="1" dirty="0"/>
              <a:t>asynchronicznie</a:t>
            </a:r>
            <a:r>
              <a:rPr lang="pl-PL" sz="1400" dirty="0"/>
              <a:t>, w tle, bez blokowania wątku UI.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/>
              <a:t>Wymienne Konwertery: </a:t>
            </a:r>
            <a:r>
              <a:rPr lang="pl-PL" sz="1400" dirty="0"/>
              <a:t>Obsługuje różne formaty danych dzięki wymiennym bibliotekom konwertującym. Najpopularniejsze to </a:t>
            </a:r>
            <a:r>
              <a:rPr lang="pl-PL" sz="1400" dirty="0" err="1"/>
              <a:t>Gson</a:t>
            </a:r>
            <a:r>
              <a:rPr lang="pl-PL" sz="1400" dirty="0"/>
              <a:t> i </a:t>
            </a:r>
            <a:r>
              <a:rPr lang="pl-PL" sz="1400" dirty="0" err="1"/>
              <a:t>Moshi</a:t>
            </a:r>
            <a:r>
              <a:rPr lang="pl-PL" sz="1400" dirty="0"/>
              <a:t> do obsługi formatu JSON.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/>
              <a:t>Upraszcza Kod: </a:t>
            </a:r>
            <a:r>
              <a:rPr lang="pl-PL" sz="1400" dirty="0"/>
              <a:t>Zastępuje skomplikowany, ręczny kod do obsługi zapytań HTTP i </a:t>
            </a:r>
            <a:r>
              <a:rPr lang="pl-PL" sz="1400" dirty="0" err="1"/>
              <a:t>parsowania</a:t>
            </a:r>
            <a:r>
              <a:rPr lang="pl-PL" sz="1400" dirty="0"/>
              <a:t> odpowiedzi prostym, czytelnym i łatwym w utrzymaniu interfejsem.</a:t>
            </a:r>
          </a:p>
        </p:txBody>
      </p:sp>
    </p:spTree>
    <p:extLst>
      <p:ext uri="{BB962C8B-B14F-4D97-AF65-F5344CB8AC3E}">
        <p14:creationId xmlns:p14="http://schemas.microsoft.com/office/powerpoint/2010/main" val="2386869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A9D060-380D-B0E4-C9FD-9A31923FD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B35334-D018-084D-E5D3-7A159FB8823D}"/>
              </a:ext>
            </a:extLst>
          </p:cNvPr>
          <p:cNvSpPr/>
          <p:nvPr/>
        </p:nvSpPr>
        <p:spPr>
          <a:xfrm>
            <a:off x="1979712" y="188640"/>
            <a:ext cx="66967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Zapytania HTTP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93B7B78F-7F72-16C3-6E07-EDE7F2A70D70}"/>
              </a:ext>
            </a:extLst>
          </p:cNvPr>
          <p:cNvSpPr txBox="1"/>
          <p:nvPr/>
        </p:nvSpPr>
        <p:spPr>
          <a:xfrm>
            <a:off x="1028699" y="836712"/>
            <a:ext cx="8100392" cy="103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/>
              <a:t>GET - Pobieranie</a:t>
            </a:r>
            <a:r>
              <a:rPr lang="pl-PL" sz="1400" dirty="0"/>
              <a:t> danych.</a:t>
            </a:r>
          </a:p>
          <a:p>
            <a:pPr>
              <a:spcAft>
                <a:spcPts val="600"/>
              </a:spcAft>
            </a:pPr>
            <a:r>
              <a:rPr lang="pl-PL" sz="1400" dirty="0"/>
              <a:t>Metoda </a:t>
            </a:r>
            <a:r>
              <a:rPr lang="pl-PL" sz="1400" dirty="0">
                <a:latin typeface="Verbatim"/>
              </a:rPr>
              <a:t>GET</a:t>
            </a:r>
            <a:r>
              <a:rPr lang="pl-PL" sz="1400" dirty="0"/>
              <a:t> służy wyłącznie do odczytywania zasobów z serwera. Jest to najczęstsza operacja w </a:t>
            </a:r>
            <a:r>
              <a:rPr lang="pl-PL" sz="1400" dirty="0" err="1"/>
              <a:t>internecie</a:t>
            </a:r>
            <a:r>
              <a:rPr lang="pl-PL" sz="1400" dirty="0"/>
              <a:t> – każdorazowe wejście na stronę internetową to zapytanie </a:t>
            </a:r>
            <a:r>
              <a:rPr lang="pl-PL" sz="1400" dirty="0">
                <a:latin typeface="Verbatim"/>
              </a:rPr>
              <a:t>GET</a:t>
            </a:r>
            <a:r>
              <a:rPr lang="pl-PL" sz="1400" dirty="0"/>
              <a:t>.</a:t>
            </a:r>
            <a:br>
              <a:rPr lang="pl-PL" sz="1400" dirty="0"/>
            </a:br>
            <a:endParaRPr lang="pl-PL" sz="1400" dirty="0"/>
          </a:p>
        </p:txBody>
      </p:sp>
    </p:spTree>
    <p:extLst>
      <p:ext uri="{BB962C8B-B14F-4D97-AF65-F5344CB8AC3E}">
        <p14:creationId xmlns:p14="http://schemas.microsoft.com/office/powerpoint/2010/main" val="2316982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6C37A8-A385-83B4-4704-B995EAFE8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18B585-5C99-D6A6-4FD3-BA4E281A7290}"/>
              </a:ext>
            </a:extLst>
          </p:cNvPr>
          <p:cNvSpPr/>
          <p:nvPr/>
        </p:nvSpPr>
        <p:spPr>
          <a:xfrm>
            <a:off x="1979712" y="188640"/>
            <a:ext cx="66967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Zapytania HTTP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8E7CABF5-9746-F687-1F03-C121A0A048AA}"/>
              </a:ext>
            </a:extLst>
          </p:cNvPr>
          <p:cNvSpPr txBox="1"/>
          <p:nvPr/>
        </p:nvSpPr>
        <p:spPr>
          <a:xfrm>
            <a:off x="1028699" y="836712"/>
            <a:ext cx="8100392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/>
              <a:t>GET - Pobieranie</a:t>
            </a:r>
            <a:r>
              <a:rPr lang="pl-PL" sz="1400" dirty="0"/>
              <a:t> danych.</a:t>
            </a:r>
          </a:p>
          <a:p>
            <a:pPr>
              <a:spcAft>
                <a:spcPts val="600"/>
              </a:spcAft>
            </a:pPr>
            <a:r>
              <a:rPr lang="pl-PL" sz="1400" dirty="0"/>
              <a:t>Metoda </a:t>
            </a:r>
            <a:r>
              <a:rPr lang="pl-PL" sz="1400" dirty="0">
                <a:latin typeface="Verbatim"/>
              </a:rPr>
              <a:t>GET</a:t>
            </a:r>
            <a:r>
              <a:rPr lang="pl-PL" sz="1400" dirty="0"/>
              <a:t> służy wyłącznie do odczytywania zasobów z serwera. Jest to najczęstsza operacja w </a:t>
            </a:r>
            <a:r>
              <a:rPr lang="pl-PL" sz="1400" dirty="0" err="1"/>
              <a:t>internecie</a:t>
            </a:r>
            <a:r>
              <a:rPr lang="pl-PL" sz="1400" dirty="0"/>
              <a:t> – każdorazowe wejście na stronę internetową to zapytanie </a:t>
            </a:r>
            <a:r>
              <a:rPr lang="pl-PL" sz="1400" dirty="0">
                <a:latin typeface="Verbatim"/>
              </a:rPr>
              <a:t>GET</a:t>
            </a:r>
            <a:r>
              <a:rPr lang="pl-PL" sz="1400" dirty="0"/>
              <a:t>.</a:t>
            </a:r>
            <a:br>
              <a:rPr lang="pl-PL" sz="1400" dirty="0"/>
            </a:br>
            <a:endParaRPr lang="pl-PL" sz="1400" dirty="0"/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/>
              <a:t>POST - Tworzenie</a:t>
            </a:r>
            <a:r>
              <a:rPr lang="pl-PL" sz="1400" dirty="0"/>
              <a:t> nowego zasobu.</a:t>
            </a:r>
          </a:p>
          <a:p>
            <a:pPr>
              <a:spcAft>
                <a:spcPts val="600"/>
              </a:spcAft>
            </a:pPr>
            <a:r>
              <a:rPr lang="pl-PL" sz="1400" dirty="0"/>
              <a:t>Metoda </a:t>
            </a:r>
            <a:r>
              <a:rPr lang="pl-PL" sz="1400" dirty="0">
                <a:latin typeface="Verbatim"/>
              </a:rPr>
              <a:t>POST</a:t>
            </a:r>
            <a:r>
              <a:rPr lang="pl-PL" sz="1400" dirty="0"/>
              <a:t> służy do wysyłania danych na serwer w celu utworzenia nowego wpisu (np. nowego użytkownika, nowego </a:t>
            </a:r>
            <a:r>
              <a:rPr lang="pl-PL" sz="1400" dirty="0" err="1"/>
              <a:t>posta</a:t>
            </a:r>
            <a:r>
              <a:rPr lang="pl-PL" sz="1400" dirty="0"/>
              <a:t> na blogu). Dane do utworzenia zasobu są przesyłane w ciele (body) zapytania.</a:t>
            </a:r>
            <a:br>
              <a:rPr lang="pl-PL" sz="1400" dirty="0"/>
            </a:br>
            <a:endParaRPr lang="pl-PL" sz="1400" dirty="0"/>
          </a:p>
        </p:txBody>
      </p:sp>
    </p:spTree>
    <p:extLst>
      <p:ext uri="{BB962C8B-B14F-4D97-AF65-F5344CB8AC3E}">
        <p14:creationId xmlns:p14="http://schemas.microsoft.com/office/powerpoint/2010/main" val="2304351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56EE2F-44AB-A821-FB54-7E57B3CE5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70ED7A-0221-56AC-94CA-EAF905D66D4F}"/>
              </a:ext>
            </a:extLst>
          </p:cNvPr>
          <p:cNvSpPr/>
          <p:nvPr/>
        </p:nvSpPr>
        <p:spPr>
          <a:xfrm>
            <a:off x="1979712" y="188640"/>
            <a:ext cx="66967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Zapytania HTTP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F7B6E01E-5ADF-DBD9-2699-C0291807E01D}"/>
              </a:ext>
            </a:extLst>
          </p:cNvPr>
          <p:cNvSpPr txBox="1"/>
          <p:nvPr/>
        </p:nvSpPr>
        <p:spPr>
          <a:xfrm>
            <a:off x="1028699" y="836712"/>
            <a:ext cx="8100392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/>
              <a:t>GET - Pobieranie</a:t>
            </a:r>
            <a:r>
              <a:rPr lang="pl-PL" sz="1400" dirty="0"/>
              <a:t> danych.</a:t>
            </a:r>
          </a:p>
          <a:p>
            <a:pPr>
              <a:spcAft>
                <a:spcPts val="600"/>
              </a:spcAft>
            </a:pPr>
            <a:r>
              <a:rPr lang="pl-PL" sz="1400" dirty="0"/>
              <a:t>Metoda </a:t>
            </a:r>
            <a:r>
              <a:rPr lang="pl-PL" sz="1400" dirty="0">
                <a:latin typeface="Verbatim"/>
              </a:rPr>
              <a:t>GET</a:t>
            </a:r>
            <a:r>
              <a:rPr lang="pl-PL" sz="1400" dirty="0"/>
              <a:t> służy wyłącznie do odczytywania zasobów z serwera. Jest to najczęstsza operacja w </a:t>
            </a:r>
            <a:r>
              <a:rPr lang="pl-PL" sz="1400" dirty="0" err="1"/>
              <a:t>internecie</a:t>
            </a:r>
            <a:r>
              <a:rPr lang="pl-PL" sz="1400" dirty="0"/>
              <a:t> – każdorazowe wejście na stronę internetową to zapytanie </a:t>
            </a:r>
            <a:r>
              <a:rPr lang="pl-PL" sz="1400" dirty="0">
                <a:latin typeface="Verbatim"/>
              </a:rPr>
              <a:t>GET</a:t>
            </a:r>
            <a:r>
              <a:rPr lang="pl-PL" sz="1400" dirty="0"/>
              <a:t>.</a:t>
            </a:r>
            <a:br>
              <a:rPr lang="pl-PL" sz="1400" dirty="0"/>
            </a:br>
            <a:endParaRPr lang="pl-PL" sz="1400" dirty="0"/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/>
              <a:t>POST - Tworzenie</a:t>
            </a:r>
            <a:r>
              <a:rPr lang="pl-PL" sz="1400" dirty="0"/>
              <a:t> nowego zasobu.</a:t>
            </a:r>
          </a:p>
          <a:p>
            <a:pPr>
              <a:spcAft>
                <a:spcPts val="600"/>
              </a:spcAft>
            </a:pPr>
            <a:r>
              <a:rPr lang="pl-PL" sz="1400" dirty="0"/>
              <a:t>Metoda </a:t>
            </a:r>
            <a:r>
              <a:rPr lang="pl-PL" sz="1400" dirty="0">
                <a:latin typeface="Verbatim"/>
              </a:rPr>
              <a:t>POST</a:t>
            </a:r>
            <a:r>
              <a:rPr lang="pl-PL" sz="1400" dirty="0"/>
              <a:t> służy do wysyłania danych na serwer w celu utworzenia nowego wpisu (np. nowego użytkownika, nowego </a:t>
            </a:r>
            <a:r>
              <a:rPr lang="pl-PL" sz="1400" dirty="0" err="1"/>
              <a:t>posta</a:t>
            </a:r>
            <a:r>
              <a:rPr lang="pl-PL" sz="1400" dirty="0"/>
              <a:t> na blogu). Dane do utworzenia zasobu są przesyłane w ciele (body) zapytania.</a:t>
            </a:r>
            <a:br>
              <a:rPr lang="pl-PL" sz="1400" dirty="0"/>
            </a:br>
            <a:endParaRPr lang="pl-PL" sz="1400" dirty="0"/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/>
              <a:t>PUT - Całkowita aktualizacja</a:t>
            </a:r>
            <a:r>
              <a:rPr lang="pl-PL" sz="1400" dirty="0"/>
              <a:t> lub </a:t>
            </a:r>
            <a:r>
              <a:rPr lang="pl-PL" sz="1400" b="1" dirty="0"/>
              <a:t>zastąpienie</a:t>
            </a:r>
            <a:r>
              <a:rPr lang="pl-PL" sz="1400" dirty="0"/>
              <a:t> istniejącego zasobu.</a:t>
            </a:r>
          </a:p>
          <a:p>
            <a:pPr>
              <a:spcAft>
                <a:spcPts val="600"/>
              </a:spcAft>
            </a:pPr>
            <a:r>
              <a:rPr lang="pl-PL" sz="1400" dirty="0"/>
              <a:t>Metoda </a:t>
            </a:r>
            <a:r>
              <a:rPr lang="pl-PL" sz="1400" dirty="0">
                <a:latin typeface="Verbatim"/>
              </a:rPr>
              <a:t>PUT</a:t>
            </a:r>
            <a:r>
              <a:rPr lang="pl-PL" sz="1400" dirty="0"/>
              <a:t> służy do aktualizacji zasobu. Wymaga przesłania w ciele zapytania </a:t>
            </a:r>
            <a:r>
              <a:rPr lang="pl-PL" sz="1400" b="1" dirty="0"/>
              <a:t>kompletnej, nowej reprezentacji</a:t>
            </a:r>
            <a:r>
              <a:rPr lang="pl-PL" sz="1400" dirty="0"/>
              <a:t> tego zasobu. Jeśli zasób o danym ID nie istnieje, </a:t>
            </a:r>
            <a:r>
              <a:rPr lang="pl-PL" sz="1400" dirty="0">
                <a:latin typeface="Verbatim"/>
              </a:rPr>
              <a:t>PUT</a:t>
            </a:r>
            <a:r>
              <a:rPr lang="pl-PL" sz="1400" dirty="0"/>
              <a:t> może go utworzyć.</a:t>
            </a:r>
            <a:br>
              <a:rPr lang="pl-PL" sz="1400" dirty="0"/>
            </a:br>
            <a:endParaRPr lang="pl-PL" sz="1400" dirty="0"/>
          </a:p>
        </p:txBody>
      </p:sp>
    </p:spTree>
    <p:extLst>
      <p:ext uri="{BB962C8B-B14F-4D97-AF65-F5344CB8AC3E}">
        <p14:creationId xmlns:p14="http://schemas.microsoft.com/office/powerpoint/2010/main" val="3248192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90779A-8C28-864B-9A50-78F5865D8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5E7054-4CF0-9F4F-8EC2-EEEB0B380182}"/>
              </a:ext>
            </a:extLst>
          </p:cNvPr>
          <p:cNvSpPr/>
          <p:nvPr/>
        </p:nvSpPr>
        <p:spPr>
          <a:xfrm>
            <a:off x="1979712" y="188640"/>
            <a:ext cx="66967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Zapytania HTTP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787CA9C8-48D5-7A96-C24C-A5A078653636}"/>
              </a:ext>
            </a:extLst>
          </p:cNvPr>
          <p:cNvSpPr txBox="1"/>
          <p:nvPr/>
        </p:nvSpPr>
        <p:spPr>
          <a:xfrm>
            <a:off x="1028699" y="836712"/>
            <a:ext cx="8100392" cy="4293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/>
              <a:t>GET - Pobieranie</a:t>
            </a:r>
            <a:r>
              <a:rPr lang="pl-PL" sz="1400" dirty="0"/>
              <a:t> danych.</a:t>
            </a:r>
          </a:p>
          <a:p>
            <a:pPr>
              <a:spcAft>
                <a:spcPts val="600"/>
              </a:spcAft>
            </a:pPr>
            <a:r>
              <a:rPr lang="pl-PL" sz="1400" dirty="0"/>
              <a:t>Metoda </a:t>
            </a:r>
            <a:r>
              <a:rPr lang="pl-PL" sz="1400" dirty="0">
                <a:latin typeface="Verbatim"/>
              </a:rPr>
              <a:t>GET</a:t>
            </a:r>
            <a:r>
              <a:rPr lang="pl-PL" sz="1400" dirty="0"/>
              <a:t> służy wyłącznie do odczytywania zasobów z serwera. Jest to najczęstsza operacja w </a:t>
            </a:r>
            <a:r>
              <a:rPr lang="pl-PL" sz="1400" dirty="0" err="1"/>
              <a:t>internecie</a:t>
            </a:r>
            <a:r>
              <a:rPr lang="pl-PL" sz="1400" dirty="0"/>
              <a:t> – każdorazowe wejście na stronę internetową to zapytanie </a:t>
            </a:r>
            <a:r>
              <a:rPr lang="pl-PL" sz="1400" dirty="0">
                <a:latin typeface="Verbatim"/>
              </a:rPr>
              <a:t>GET</a:t>
            </a:r>
            <a:r>
              <a:rPr lang="pl-PL" sz="1400" dirty="0"/>
              <a:t>.</a:t>
            </a:r>
            <a:br>
              <a:rPr lang="pl-PL" sz="1400" dirty="0"/>
            </a:br>
            <a:endParaRPr lang="pl-PL" sz="1400" dirty="0"/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/>
              <a:t>POST - Tworzenie</a:t>
            </a:r>
            <a:r>
              <a:rPr lang="pl-PL" sz="1400" dirty="0"/>
              <a:t> nowego zasobu.</a:t>
            </a:r>
          </a:p>
          <a:p>
            <a:pPr>
              <a:spcAft>
                <a:spcPts val="600"/>
              </a:spcAft>
            </a:pPr>
            <a:r>
              <a:rPr lang="pl-PL" sz="1400" dirty="0"/>
              <a:t>Metoda </a:t>
            </a:r>
            <a:r>
              <a:rPr lang="pl-PL" sz="1400" dirty="0">
                <a:latin typeface="Verbatim"/>
              </a:rPr>
              <a:t>POST</a:t>
            </a:r>
            <a:r>
              <a:rPr lang="pl-PL" sz="1400" dirty="0"/>
              <a:t> służy do wysyłania danych na serwer w celu utworzenia nowego wpisu (np. nowego użytkownika, nowego </a:t>
            </a:r>
            <a:r>
              <a:rPr lang="pl-PL" sz="1400" dirty="0" err="1"/>
              <a:t>posta</a:t>
            </a:r>
            <a:r>
              <a:rPr lang="pl-PL" sz="1400" dirty="0"/>
              <a:t> na blogu). Dane do utworzenia zasobu są przesyłane w ciele (body) zapytania.</a:t>
            </a:r>
            <a:br>
              <a:rPr lang="pl-PL" sz="1400" dirty="0"/>
            </a:br>
            <a:endParaRPr lang="pl-PL" sz="1400" dirty="0"/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/>
              <a:t>PUT - Całkowita aktualizacja</a:t>
            </a:r>
            <a:r>
              <a:rPr lang="pl-PL" sz="1400" dirty="0"/>
              <a:t> lub </a:t>
            </a:r>
            <a:r>
              <a:rPr lang="pl-PL" sz="1400" b="1" dirty="0"/>
              <a:t>zastąpienie</a:t>
            </a:r>
            <a:r>
              <a:rPr lang="pl-PL" sz="1400" dirty="0"/>
              <a:t> istniejącego zasobu.</a:t>
            </a:r>
          </a:p>
          <a:p>
            <a:pPr>
              <a:spcAft>
                <a:spcPts val="600"/>
              </a:spcAft>
            </a:pPr>
            <a:r>
              <a:rPr lang="pl-PL" sz="1400" dirty="0"/>
              <a:t>Metoda </a:t>
            </a:r>
            <a:r>
              <a:rPr lang="pl-PL" sz="1400" dirty="0">
                <a:latin typeface="Verbatim"/>
              </a:rPr>
              <a:t>PUT</a:t>
            </a:r>
            <a:r>
              <a:rPr lang="pl-PL" sz="1400" dirty="0"/>
              <a:t> służy do aktualizacji zasobu. Wymaga przesłania w ciele zapytania </a:t>
            </a:r>
            <a:r>
              <a:rPr lang="pl-PL" sz="1400" b="1" dirty="0"/>
              <a:t>kompletnej, nowej reprezentacji</a:t>
            </a:r>
            <a:r>
              <a:rPr lang="pl-PL" sz="1400" dirty="0"/>
              <a:t> tego zasobu. Jeśli zasób o danym ID nie istnieje, </a:t>
            </a:r>
            <a:r>
              <a:rPr lang="pl-PL" sz="1400" dirty="0">
                <a:latin typeface="Verbatim"/>
              </a:rPr>
              <a:t>PUT</a:t>
            </a:r>
            <a:r>
              <a:rPr lang="pl-PL" sz="1400" dirty="0"/>
              <a:t> może go utworzyć.</a:t>
            </a:r>
            <a:br>
              <a:rPr lang="pl-PL" sz="1400" dirty="0"/>
            </a:br>
            <a:endParaRPr lang="pl-PL" sz="1400" dirty="0"/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/>
              <a:t>DELETE - Usuwanie</a:t>
            </a:r>
            <a:r>
              <a:rPr lang="pl-PL" sz="1400" dirty="0"/>
              <a:t> zasobu.</a:t>
            </a:r>
          </a:p>
          <a:p>
            <a:pPr>
              <a:spcAft>
                <a:spcPts val="600"/>
              </a:spcAft>
            </a:pPr>
            <a:r>
              <a:rPr lang="pl-PL" sz="1400" dirty="0"/>
              <a:t>Metoda </a:t>
            </a:r>
            <a:r>
              <a:rPr lang="pl-PL" sz="1400" dirty="0">
                <a:latin typeface="Verbatim"/>
              </a:rPr>
              <a:t>DELETE</a:t>
            </a:r>
            <a:r>
              <a:rPr lang="pl-PL" sz="1400" dirty="0"/>
              <a:t> służy do usuwania konkretnego zasobu na serwerze, identyfikowanego przez jego URL.</a:t>
            </a:r>
            <a:br>
              <a:rPr lang="pl-PL" sz="1400" dirty="0"/>
            </a:br>
            <a:endParaRPr lang="pl-PL" sz="1400" dirty="0"/>
          </a:p>
        </p:txBody>
      </p:sp>
    </p:spTree>
    <p:extLst>
      <p:ext uri="{BB962C8B-B14F-4D97-AF65-F5344CB8AC3E}">
        <p14:creationId xmlns:p14="http://schemas.microsoft.com/office/powerpoint/2010/main" val="914161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5676FB-DAA6-DE27-9A39-AD935279B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7724C9-2095-1E9E-89B5-45EDF9E551AF}"/>
              </a:ext>
            </a:extLst>
          </p:cNvPr>
          <p:cNvSpPr/>
          <p:nvPr/>
        </p:nvSpPr>
        <p:spPr>
          <a:xfrm>
            <a:off x="1979712" y="188640"/>
            <a:ext cx="66967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Zapytania HTTP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6A604380-A230-2533-69B6-9554AC57834E}"/>
              </a:ext>
            </a:extLst>
          </p:cNvPr>
          <p:cNvSpPr txBox="1"/>
          <p:nvPr/>
        </p:nvSpPr>
        <p:spPr>
          <a:xfrm>
            <a:off x="1028699" y="836712"/>
            <a:ext cx="8100392" cy="5093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/>
              <a:t>GET - Pobieranie</a:t>
            </a:r>
            <a:r>
              <a:rPr lang="pl-PL" sz="1400" dirty="0"/>
              <a:t> danych.</a:t>
            </a:r>
          </a:p>
          <a:p>
            <a:pPr>
              <a:spcAft>
                <a:spcPts val="600"/>
              </a:spcAft>
            </a:pPr>
            <a:r>
              <a:rPr lang="pl-PL" sz="1400" dirty="0"/>
              <a:t>Metoda </a:t>
            </a:r>
            <a:r>
              <a:rPr lang="pl-PL" sz="1400" dirty="0">
                <a:latin typeface="Verbatim"/>
              </a:rPr>
              <a:t>GET</a:t>
            </a:r>
            <a:r>
              <a:rPr lang="pl-PL" sz="1400" dirty="0"/>
              <a:t> służy wyłącznie do odczytywania zasobów z serwera. Jest to najczęstsza operacja w </a:t>
            </a:r>
            <a:r>
              <a:rPr lang="pl-PL" sz="1400" dirty="0" err="1"/>
              <a:t>internecie</a:t>
            </a:r>
            <a:r>
              <a:rPr lang="pl-PL" sz="1400" dirty="0"/>
              <a:t> – każdorazowe wejście na stronę internetową to zapytanie </a:t>
            </a:r>
            <a:r>
              <a:rPr lang="pl-PL" sz="1400" dirty="0">
                <a:latin typeface="Verbatim"/>
              </a:rPr>
              <a:t>GET</a:t>
            </a:r>
            <a:r>
              <a:rPr lang="pl-PL" sz="1400" dirty="0"/>
              <a:t>.</a:t>
            </a:r>
            <a:br>
              <a:rPr lang="pl-PL" sz="1400" dirty="0"/>
            </a:br>
            <a:endParaRPr lang="pl-PL" sz="1400" dirty="0"/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/>
              <a:t>POST - Tworzenie</a:t>
            </a:r>
            <a:r>
              <a:rPr lang="pl-PL" sz="1400" dirty="0"/>
              <a:t> nowego zasobu.</a:t>
            </a:r>
          </a:p>
          <a:p>
            <a:pPr>
              <a:spcAft>
                <a:spcPts val="600"/>
              </a:spcAft>
            </a:pPr>
            <a:r>
              <a:rPr lang="pl-PL" sz="1400" dirty="0"/>
              <a:t>Metoda </a:t>
            </a:r>
            <a:r>
              <a:rPr lang="pl-PL" sz="1400" dirty="0">
                <a:latin typeface="Verbatim"/>
              </a:rPr>
              <a:t>POST</a:t>
            </a:r>
            <a:r>
              <a:rPr lang="pl-PL" sz="1400" dirty="0"/>
              <a:t> służy do wysyłania danych na serwer w celu utworzenia nowego wpisu (np. nowego użytkownika, nowego </a:t>
            </a:r>
            <a:r>
              <a:rPr lang="pl-PL" sz="1400" dirty="0" err="1"/>
              <a:t>posta</a:t>
            </a:r>
            <a:r>
              <a:rPr lang="pl-PL" sz="1400" dirty="0"/>
              <a:t> na blogu). Dane do utworzenia zasobu są przesyłane w ciele (body) zapytania.</a:t>
            </a:r>
            <a:br>
              <a:rPr lang="pl-PL" sz="1400" dirty="0"/>
            </a:br>
            <a:endParaRPr lang="pl-PL" sz="1400" dirty="0"/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/>
              <a:t>PUT - Całkowita aktualizacja</a:t>
            </a:r>
            <a:r>
              <a:rPr lang="pl-PL" sz="1400" dirty="0"/>
              <a:t> lub </a:t>
            </a:r>
            <a:r>
              <a:rPr lang="pl-PL" sz="1400" b="1" dirty="0"/>
              <a:t>zastąpienie</a:t>
            </a:r>
            <a:r>
              <a:rPr lang="pl-PL" sz="1400" dirty="0"/>
              <a:t> istniejącego zasobu.</a:t>
            </a:r>
          </a:p>
          <a:p>
            <a:pPr>
              <a:spcAft>
                <a:spcPts val="600"/>
              </a:spcAft>
            </a:pPr>
            <a:r>
              <a:rPr lang="pl-PL" sz="1400" dirty="0"/>
              <a:t>Metoda </a:t>
            </a:r>
            <a:r>
              <a:rPr lang="pl-PL" sz="1400" dirty="0">
                <a:latin typeface="Verbatim"/>
              </a:rPr>
              <a:t>PUT</a:t>
            </a:r>
            <a:r>
              <a:rPr lang="pl-PL" sz="1400" dirty="0"/>
              <a:t> służy do aktualizacji zasobu. Wymaga przesłania w ciele zapytania </a:t>
            </a:r>
            <a:r>
              <a:rPr lang="pl-PL" sz="1400" b="1" dirty="0"/>
              <a:t>kompletnej, nowej reprezentacji</a:t>
            </a:r>
            <a:r>
              <a:rPr lang="pl-PL" sz="1400" dirty="0"/>
              <a:t> tego zasobu. Jeśli zasób o danym ID nie istnieje, </a:t>
            </a:r>
            <a:r>
              <a:rPr lang="pl-PL" sz="1400" dirty="0">
                <a:latin typeface="Verbatim"/>
              </a:rPr>
              <a:t>PUT</a:t>
            </a:r>
            <a:r>
              <a:rPr lang="pl-PL" sz="1400" dirty="0"/>
              <a:t> może go utworzyć.</a:t>
            </a:r>
            <a:br>
              <a:rPr lang="pl-PL" sz="1400" dirty="0"/>
            </a:br>
            <a:endParaRPr lang="pl-PL" sz="1400" dirty="0"/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/>
              <a:t>DELETE - Usuwanie</a:t>
            </a:r>
            <a:r>
              <a:rPr lang="pl-PL" sz="1400" dirty="0"/>
              <a:t> zasobu.</a:t>
            </a:r>
          </a:p>
          <a:p>
            <a:pPr>
              <a:spcAft>
                <a:spcPts val="600"/>
              </a:spcAft>
            </a:pPr>
            <a:r>
              <a:rPr lang="pl-PL" sz="1400" dirty="0"/>
              <a:t>Metoda </a:t>
            </a:r>
            <a:r>
              <a:rPr lang="pl-PL" sz="1400" dirty="0">
                <a:latin typeface="Verbatim"/>
              </a:rPr>
              <a:t>DELETE</a:t>
            </a:r>
            <a:r>
              <a:rPr lang="pl-PL" sz="1400" dirty="0"/>
              <a:t> służy do usuwania konkretnego zasobu na serwerze, identyfikowanego przez jego URL.</a:t>
            </a:r>
            <a:br>
              <a:rPr lang="pl-PL" sz="1400" dirty="0"/>
            </a:br>
            <a:endParaRPr lang="pl-PL" sz="1400" dirty="0"/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1400" b="1" dirty="0"/>
              <a:t>PATCH - Częściowa aktualizacja</a:t>
            </a:r>
            <a:r>
              <a:rPr lang="pl-PL" sz="1400" dirty="0"/>
              <a:t> istniejącego zasobu.</a:t>
            </a:r>
          </a:p>
          <a:p>
            <a:pPr>
              <a:spcAft>
                <a:spcPts val="600"/>
              </a:spcAft>
            </a:pPr>
            <a:r>
              <a:rPr lang="pl-PL" sz="1400" dirty="0"/>
              <a:t>Metoda </a:t>
            </a:r>
            <a:r>
              <a:rPr lang="pl-PL" sz="1400" dirty="0">
                <a:latin typeface="Verbatim"/>
              </a:rPr>
              <a:t>PATCH</a:t>
            </a:r>
            <a:r>
              <a:rPr lang="pl-PL" sz="1400" dirty="0"/>
              <a:t> jest podobna do </a:t>
            </a:r>
            <a:r>
              <a:rPr lang="pl-PL" sz="1400" dirty="0">
                <a:latin typeface="Verbatim"/>
              </a:rPr>
              <a:t>PUT</a:t>
            </a:r>
            <a:r>
              <a:rPr lang="pl-PL" sz="1400" dirty="0"/>
              <a:t>, ale znacznie bardziej elastyczna. Zamiast wysyłać całą nową reprezentację zasobu, wysyłamy tylko te pola, które chcemy </a:t>
            </a:r>
            <a:r>
              <a:rPr lang="pl-PL" sz="1400" b="1" dirty="0"/>
              <a:t>zmienić</a:t>
            </a:r>
            <a:r>
              <a:rPr lang="pl-PL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7462441"/>
      </p:ext>
    </p:extLst>
  </p:cSld>
  <p:clrMapOvr>
    <a:masterClrMapping/>
  </p:clrMapOvr>
</p:sld>
</file>

<file path=ppt/theme/theme1.xml><?xml version="1.0" encoding="utf-8"?>
<a:theme xmlns:a="http://schemas.openxmlformats.org/drawingml/2006/main" name="uni.wroc_0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uni.wroc_01.potx</Template>
  <TotalTime>82119</TotalTime>
  <Pages>0</Pages>
  <Words>3645</Words>
  <Characters>0</Characters>
  <Application>Microsoft Office PowerPoint</Application>
  <PresentationFormat>Pokaz na ekranie (4:3)</PresentationFormat>
  <Lines>0</Lines>
  <Paragraphs>352</Paragraphs>
  <Slides>49</Slides>
  <Notes>49</Notes>
  <HiddenSlides>0</HiddenSlides>
  <MMClips>3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49</vt:i4>
      </vt:variant>
    </vt:vector>
  </HeadingPairs>
  <TitlesOfParts>
    <vt:vector size="54" baseType="lpstr">
      <vt:lpstr>Arial</vt:lpstr>
      <vt:lpstr>Calibri</vt:lpstr>
      <vt:lpstr>Verbatim</vt:lpstr>
      <vt:lpstr>Verdana</vt:lpstr>
      <vt:lpstr>uni.wroc_01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Podręcznik użytkownika  Systemu Identyfikacji Wizualnej   cz. I  dla pracowników naukowych i administracyjnych</dc:title>
  <dc:subject/>
  <dc:creator>tolek</dc:creator>
  <cp:keywords/>
  <dc:description/>
  <cp:lastModifiedBy>Rafał Lewandków</cp:lastModifiedBy>
  <cp:revision>1333</cp:revision>
  <dcterms:modified xsi:type="dcterms:W3CDTF">2025-09-27T00:12:53Z</dcterms:modified>
  <cp:category/>
</cp:coreProperties>
</file>